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&#65279;<?xml version="1.0" encoding="utf-8" standalone="yes"?>
<Relationships xmlns="http://schemas.openxmlformats.org/package/2006/relationships">
  <Relationship Id="rId3" Type="http://schemas.openxmlformats.org/officeDocument/2006/relationships/extended-properties" Target="docProps/app.xml" />
  <Relationship Id="rId2" Type="http://schemas.openxmlformats.org/package/2006/relationships/metadata/core-properties" Target="docProps/core.xml" />
  <Relationship Id="rId1" Type="http://schemas.openxmlformats.org/officeDocument/2006/relationships/officeDocument" Target="ppt/presentation.xml" />
  <Relationship Id="rId4" Type="http://schemas.openxmlformats.org/officeDocument/2006/relationships/custom-properties" Target="docProps/custom.xml" />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Lst>
  <p:sldSz cx="7556500" cy="10699750"/>
  <p:notesSz cx="6886575" cy="1001712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9900"/>
    <a:srgbClr val="0000FF"/>
    <a:srgbClr val="FF6600"/>
    <a:srgbClr val="663300"/>
    <a:srgbClr val="FFFFCC"/>
    <a:srgbClr val="FFFFFF"/>
    <a:srgbClr val="FF9933"/>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18" autoAdjust="0"/>
  </p:normalViewPr>
  <p:slideViewPr>
    <p:cSldViewPr>
      <p:cViewPr>
        <p:scale>
          <a:sx n="150" d="100"/>
          <a:sy n="150" d="100"/>
        </p:scale>
        <p:origin x="-174" y="-504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&#65279;<?xml version="1.0" encoding="utf-8" standalone="yes"?>
<Relationships xmlns="http://schemas.openxmlformats.org/package/2006/relationships">
  <Relationship Id="rId3" Type="http://schemas.openxmlformats.org/officeDocument/2006/relationships/slide" Target="slides/slide2.xml" />
  <Relationship Id="rId7" Type="http://schemas.openxmlformats.org/officeDocument/2006/relationships/tableStyles" Target="tableStyles.xml" />
  <Relationship Id="rId2" Type="http://schemas.openxmlformats.org/officeDocument/2006/relationships/slide" Target="slides/slide1.xml" />
  <Relationship Id="rId1" Type="http://schemas.openxmlformats.org/officeDocument/2006/relationships/slideMaster" Target="slideMasters/slideMaster1.xml" />
  <Relationship Id="rId6" Type="http://schemas.openxmlformats.org/officeDocument/2006/relationships/theme" Target="theme/theme1.xml" />
  <Relationship Id="rId5" Type="http://schemas.openxmlformats.org/officeDocument/2006/relationships/viewProps" Target="viewProps.xml" />
  <Relationship Id="rId4" Type="http://schemas.openxmlformats.org/officeDocument/2006/relationships/presProps" Target="presProps.xml" />
</Relationships>
</file>

<file path=ppt/slideLayouts/_rels/slideLayout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Masters/_rels/slideMaster1.xml.rels>&#65279;<?xml version="1.0" encoding="utf-8" standalone="yes"?>
<Relationships xmlns="http://schemas.openxmlformats.org/package/2006/relationships">
  <Relationship Id="rId3" Type="http://schemas.openxmlformats.org/officeDocument/2006/relationships/slideLayout" Target="../slideLayouts/slideLayout3.xml" />
  <Relationship Id="rId2" Type="http://schemas.openxmlformats.org/officeDocument/2006/relationships/slideLayout" Target="../slideLayouts/slideLayout2.xml" />
  <Relationship Id="rId1" Type="http://schemas.openxmlformats.org/officeDocument/2006/relationships/slideLayout" Target="../slideLayouts/slideLayout1.xml" />
  <Relationship Id="rId6" Type="http://schemas.openxmlformats.org/officeDocument/2006/relationships/theme" Target="../theme/theme1.xml" />
  <Relationship Id="rId5" Type="http://schemas.openxmlformats.org/officeDocument/2006/relationships/slideLayout" Target="../slideLayouts/slideLayout5.xml" />
  <Relationship Id="rId4" Type="http://schemas.openxmlformats.org/officeDocument/2006/relationships/slideLayout" Target="../slideLayouts/slideLayout4.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27990"/>
            <a:ext cx="6806565" cy="171196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60942"/>
            <a:ext cx="6806565"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10/15/2021</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&#65279;<?xml version="1.0" encoding="utf-8" standalone="yes"?>
<Relationships xmlns="http://schemas.openxmlformats.org/package/2006/relationships">
  <Relationship Id="rId3" Type="http://schemas.openxmlformats.org/officeDocument/2006/relationships/image" Target="../media/image2.png" />
  <Relationship Id="rId2" Type="http://schemas.openxmlformats.org/officeDocument/2006/relationships/image" Target="../media/image1.png" />
  <Relationship Id="rId1" Type="http://schemas.openxmlformats.org/officeDocument/2006/relationships/slideLayout" Target="../slideLayouts/slideLayout5.xml" />
  <Relationship Id="rId6" Type="http://schemas.openxmlformats.org/officeDocument/2006/relationships/image" Target="../media/image5.png" />
  <Relationship Id="rId5" Type="http://schemas.openxmlformats.org/officeDocument/2006/relationships/image" Target="../media/image4.jpeg" />
  <Relationship Id="rId4" Type="http://schemas.openxmlformats.org/officeDocument/2006/relationships/image" Target="../media/image3.GIF" />
</Relationships>
</file>

<file path=ppt/slides/_rels/slide2.xml.rels>&#65279;<?xml version="1.0" encoding="utf-8" standalone="yes"?>
<Relationships xmlns="http://schemas.openxmlformats.org/package/2006/relationships">
  <Relationship Id="rId3" Type="http://schemas.openxmlformats.org/officeDocument/2006/relationships/hyperlink" Target="https://iihini.style/" TargetMode="External" />
  <Relationship Id="rId2" Type="http://schemas.openxmlformats.org/officeDocument/2006/relationships/image" Target="../media/image3.GIF" />
  <Relationship Id="rId1" Type="http://schemas.openxmlformats.org/officeDocument/2006/relationships/slideLayout" Target="../slideLayouts/slideLayout5.xml" />
</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四角形: メモ 27">
            <a:extLst>
              <a:ext uri="{FF2B5EF4-FFF2-40B4-BE49-F238E27FC236}">
                <a16:creationId xmlns:a16="http://schemas.microsoft.com/office/drawing/2014/main" id="{26B2D2AD-BFC2-47FC-8F32-ECA4BCF13959}"/>
              </a:ext>
            </a:extLst>
          </p:cNvPr>
          <p:cNvSpPr/>
          <p:nvPr/>
        </p:nvSpPr>
        <p:spPr>
          <a:xfrm>
            <a:off x="285363" y="1013707"/>
            <a:ext cx="6944292" cy="2065103"/>
          </a:xfrm>
          <a:prstGeom prst="foldedCorner">
            <a:avLst>
              <a:gd name="adj" fmla="val 21123"/>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3" name="object 3"/>
          <p:cNvSpPr txBox="1"/>
          <p:nvPr/>
        </p:nvSpPr>
        <p:spPr>
          <a:xfrm>
            <a:off x="375632" y="1234739"/>
            <a:ext cx="6805237" cy="533736"/>
          </a:xfrm>
          <a:prstGeom prst="rect">
            <a:avLst/>
          </a:prstGeom>
        </p:spPr>
        <p:txBody>
          <a:bodyPr vert="horz" wrap="square" lIns="0" tIns="12065" rIns="0" bIns="0" rtlCol="0">
            <a:spAutoFit/>
          </a:bodyPr>
          <a:lstStyle/>
          <a:p>
            <a:pPr marL="12700" algn="ctr">
              <a:lnSpc>
                <a:spcPts val="1910"/>
              </a:lnSpc>
              <a:spcBef>
                <a:spcPts val="95"/>
              </a:spcBef>
            </a:pPr>
            <a:r>
              <a:rPr lang="ja-JP" altLang="en-US" b="1" spc="200" dirty="0">
                <a:solidFill>
                  <a:srgbClr val="FF0000"/>
                </a:solidFill>
                <a:latin typeface="UD デジタル 教科書体 NP-R" panose="02020400000000000000" pitchFamily="18" charset="-128"/>
                <a:ea typeface="UD デジタル 教科書体 NP-R" panose="02020400000000000000" pitchFamily="18" charset="-128"/>
                <a:cs typeface="PMingLiU"/>
              </a:rPr>
              <a:t>お茶の新ブランド「いい日になりますように」</a:t>
            </a:r>
            <a:r>
              <a:rPr b="1"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t>
            </a:r>
          </a:p>
          <a:p>
            <a:pPr marL="12700" algn="ctr">
              <a:lnSpc>
                <a:spcPts val="2150"/>
              </a:lnSpc>
            </a:pPr>
            <a:r>
              <a:rPr lang="ja-JP" altLang="en-US" b="1" spc="180" dirty="0">
                <a:solidFill>
                  <a:srgbClr val="FF0000"/>
                </a:solidFill>
                <a:latin typeface="UD デジタル 教科書体 NP-R" panose="02020400000000000000" pitchFamily="18" charset="-128"/>
                <a:ea typeface="UD デジタル 教科書体 NP-R" panose="02020400000000000000" pitchFamily="18" charset="-128"/>
                <a:cs typeface="PMingLiU"/>
              </a:rPr>
              <a:t>ブランドパートナーを静岡市の茶生産者から</a:t>
            </a:r>
            <a:r>
              <a:rPr b="1" spc="200" dirty="0" err="1">
                <a:solidFill>
                  <a:srgbClr val="FF0000"/>
                </a:solidFill>
                <a:latin typeface="UD デジタル 教科書体 NP-R" panose="02020400000000000000" pitchFamily="18" charset="-128"/>
                <a:ea typeface="UD デジタル 教科書体 NP-R" panose="02020400000000000000" pitchFamily="18" charset="-128"/>
                <a:cs typeface="PMingLiU"/>
              </a:rPr>
              <a:t>募集します</a:t>
            </a:r>
            <a:r>
              <a:rPr lang="en-US" altLang="ja-JP" b="1" spc="180" dirty="0">
                <a:solidFill>
                  <a:srgbClr val="FF0000"/>
                </a:solidFill>
                <a:latin typeface="UD デジタル 教科書体 NP-R" panose="02020400000000000000" pitchFamily="18" charset="-128"/>
                <a:ea typeface="UD デジタル 教科書体 NP-R" panose="02020400000000000000" pitchFamily="18" charset="-128"/>
                <a:cs typeface="PMingLiU"/>
              </a:rPr>
              <a:t>!!</a:t>
            </a:r>
            <a:r>
              <a:rPr b="1"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t>
            </a:r>
          </a:p>
        </p:txBody>
      </p:sp>
      <p:sp>
        <p:nvSpPr>
          <p:cNvPr id="4" name="object 4"/>
          <p:cNvSpPr txBox="1"/>
          <p:nvPr/>
        </p:nvSpPr>
        <p:spPr>
          <a:xfrm>
            <a:off x="437509" y="1778473"/>
            <a:ext cx="6763155" cy="1133002"/>
          </a:xfrm>
          <a:prstGeom prst="rect">
            <a:avLst/>
          </a:prstGeom>
          <a:ln w="12700">
            <a:noFill/>
          </a:ln>
        </p:spPr>
        <p:txBody>
          <a:bodyPr vert="horz" wrap="square" lIns="0" tIns="70485" rIns="0" bIns="0" rtlCol="0">
            <a:spAutoFit/>
          </a:bodyPr>
          <a:lstStyle/>
          <a:p>
            <a:pPr marR="139700">
              <a:spcBef>
                <a:spcPts val="555"/>
              </a:spcBef>
            </a:pPr>
            <a:r>
              <a:rPr lang="ja-JP" altLang="en-US"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日本のものづくりを応援するセレクトショップ「ジカバーニッポン</a:t>
            </a:r>
            <a:r>
              <a:rPr lang="en-US" altLang="ja-JP"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r>
              <a:rPr lang="ja-JP" altLang="en-US"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東京ミッドタウン内</a:t>
            </a:r>
            <a:r>
              <a:rPr lang="en-US" altLang="ja-JP"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t>
            </a:r>
            <a:r>
              <a:rPr lang="ja-JP" altLang="en-US"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」の運営会社、</a:t>
            </a:r>
            <a:r>
              <a:rPr lang="en-US" altLang="ja-JP"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メイド・イン・ジャパン・プロジェクト㈱から、</a:t>
            </a:r>
            <a:r>
              <a:rPr lang="en-US" altLang="ja-JP"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1400" b="1" u="sng"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日本茶を楽しむことを伝える新ブランドが、</a:t>
            </a:r>
            <a:r>
              <a:rPr lang="en-US" altLang="ja-JP" sz="1400" b="1" u="sng"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2021</a:t>
            </a:r>
            <a:r>
              <a:rPr lang="ja-JP" altLang="en-US" sz="1400" b="1" u="sng"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年に誕生しました</a:t>
            </a:r>
            <a:r>
              <a:rPr lang="ja-JP" altLang="en-US" sz="14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r>
              <a:rPr lang="en-US" altLang="ja-JP"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11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産地や生産者、茶器や茶道具を紹介するマガジンとお茶、茶器、茶にまつわる関連商品のオンラインショップとリアルショップでの販売展開をしています。そして、生産者とともに共創する「モノ・コト」づくりにチャレンジしています。本事業では、お茶の出品等をしていただく生産者さんを募集します。</a:t>
            </a:r>
            <a:endParaRPr lang="ja-JP" altLang="en-US" sz="1100" b="1" dirty="0">
              <a:latin typeface="Aharoni" panose="02010803020104030203" pitchFamily="2" charset="-79"/>
              <a:ea typeface="UD デジタル 教科書体 NP-R" panose="02020400000000000000" pitchFamily="18" charset="-128"/>
              <a:cs typeface="Aharoni" panose="02010803020104030203" pitchFamily="2" charset="-79"/>
            </a:endParaRPr>
          </a:p>
        </p:txBody>
      </p:sp>
      <p:sp>
        <p:nvSpPr>
          <p:cNvPr id="5" name="object 5"/>
          <p:cNvSpPr txBox="1"/>
          <p:nvPr/>
        </p:nvSpPr>
        <p:spPr>
          <a:xfrm>
            <a:off x="1014827" y="5607436"/>
            <a:ext cx="5176876" cy="236730"/>
          </a:xfrm>
          <a:prstGeom prst="rect">
            <a:avLst/>
          </a:prstGeom>
        </p:spPr>
        <p:txBody>
          <a:bodyPr vert="horz" wrap="square" lIns="0" tIns="12700" rIns="0" bIns="0" rtlCol="0">
            <a:spAutoFit/>
          </a:bodyPr>
          <a:lstStyle/>
          <a:p>
            <a:pPr marL="12700" algn="ctr">
              <a:lnSpc>
                <a:spcPct val="100000"/>
              </a:lnSpc>
              <a:spcBef>
                <a:spcPts val="100"/>
              </a:spcBef>
            </a:pPr>
            <a:r>
              <a:rPr lang="en-US" altLang="ja-JP" sz="1400" b="1"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r>
              <a:rPr lang="ja-JP" altLang="en-US" sz="1400" b="1"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ビジネスマッチング</a:t>
            </a:r>
            <a:r>
              <a:rPr sz="1400" b="1"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事業</a:t>
            </a:r>
            <a:r>
              <a:rPr sz="1400" b="1" spc="-15"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の</a:t>
            </a:r>
            <a:r>
              <a:rPr sz="1400" b="1"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流</a:t>
            </a:r>
            <a:r>
              <a:rPr sz="1400" b="1" spc="5"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れ</a:t>
            </a:r>
            <a:r>
              <a:rPr lang="en-US" altLang="ja-JP" sz="1400" b="1"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endParaRPr sz="12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p:txBody>
      </p:sp>
      <p:sp>
        <p:nvSpPr>
          <p:cNvPr id="6" name="object 6"/>
          <p:cNvSpPr/>
          <p:nvPr/>
        </p:nvSpPr>
        <p:spPr>
          <a:xfrm flipV="1">
            <a:off x="255931" y="6891749"/>
            <a:ext cx="6973724" cy="49036"/>
          </a:xfrm>
          <a:custGeom>
            <a:avLst/>
            <a:gdLst/>
            <a:ahLst/>
            <a:cxnLst/>
            <a:rect l="l" t="t" r="r" b="b"/>
            <a:pathLst>
              <a:path w="6624320">
                <a:moveTo>
                  <a:pt x="0" y="0"/>
                </a:moveTo>
                <a:lnTo>
                  <a:pt x="6624065" y="0"/>
                </a:lnTo>
              </a:path>
            </a:pathLst>
          </a:custGeom>
          <a:ln w="12700">
            <a:solidFill>
              <a:srgbClr val="404040"/>
            </a:solidFill>
          </a:ln>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7" name="object 7"/>
          <p:cNvSpPr/>
          <p:nvPr/>
        </p:nvSpPr>
        <p:spPr>
          <a:xfrm>
            <a:off x="330007" y="7135745"/>
            <a:ext cx="432434" cy="448465"/>
          </a:xfrm>
          <a:custGeom>
            <a:avLst/>
            <a:gdLst/>
            <a:ahLst/>
            <a:cxnLst/>
            <a:rect l="l" t="t" r="r" b="b"/>
            <a:pathLst>
              <a:path w="432434" h="432435">
                <a:moveTo>
                  <a:pt x="216001" y="0"/>
                </a:moveTo>
                <a:lnTo>
                  <a:pt x="166475" y="5701"/>
                </a:lnTo>
                <a:lnTo>
                  <a:pt x="121011" y="21944"/>
                </a:lnTo>
                <a:lnTo>
                  <a:pt x="80904" y="47436"/>
                </a:lnTo>
                <a:lnTo>
                  <a:pt x="47454" y="80883"/>
                </a:lnTo>
                <a:lnTo>
                  <a:pt x="21955" y="120992"/>
                </a:lnTo>
                <a:lnTo>
                  <a:pt x="5704" y="166471"/>
                </a:lnTo>
                <a:lnTo>
                  <a:pt x="0" y="216026"/>
                </a:lnTo>
                <a:lnTo>
                  <a:pt x="5704" y="265535"/>
                </a:lnTo>
                <a:lnTo>
                  <a:pt x="21955" y="310980"/>
                </a:lnTo>
                <a:lnTo>
                  <a:pt x="47454" y="351067"/>
                </a:lnTo>
                <a:lnTo>
                  <a:pt x="80904" y="384500"/>
                </a:lnTo>
                <a:lnTo>
                  <a:pt x="121011" y="409985"/>
                </a:lnTo>
                <a:lnTo>
                  <a:pt x="166475" y="426225"/>
                </a:lnTo>
                <a:lnTo>
                  <a:pt x="216001" y="431926"/>
                </a:lnTo>
                <a:lnTo>
                  <a:pt x="265527" y="426225"/>
                </a:lnTo>
                <a:lnTo>
                  <a:pt x="310992" y="409985"/>
                </a:lnTo>
                <a:lnTo>
                  <a:pt x="351098" y="384500"/>
                </a:lnTo>
                <a:lnTo>
                  <a:pt x="384549" y="351067"/>
                </a:lnTo>
                <a:lnTo>
                  <a:pt x="410047" y="310980"/>
                </a:lnTo>
                <a:lnTo>
                  <a:pt x="426298" y="265535"/>
                </a:lnTo>
                <a:lnTo>
                  <a:pt x="432003" y="216026"/>
                </a:lnTo>
                <a:lnTo>
                  <a:pt x="426298" y="166471"/>
                </a:lnTo>
                <a:lnTo>
                  <a:pt x="410047" y="120992"/>
                </a:lnTo>
                <a:lnTo>
                  <a:pt x="384549" y="80883"/>
                </a:lnTo>
                <a:lnTo>
                  <a:pt x="351098" y="47436"/>
                </a:lnTo>
                <a:lnTo>
                  <a:pt x="310992" y="21944"/>
                </a:lnTo>
                <a:lnTo>
                  <a:pt x="265527" y="5701"/>
                </a:lnTo>
                <a:lnTo>
                  <a:pt x="216001" y="0"/>
                </a:lnTo>
                <a:close/>
              </a:path>
            </a:pathLst>
          </a:custGeom>
          <a:solidFill>
            <a:srgbClr val="FF66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8" name="object 8"/>
          <p:cNvSpPr txBox="1"/>
          <p:nvPr/>
        </p:nvSpPr>
        <p:spPr>
          <a:xfrm>
            <a:off x="443201" y="7249986"/>
            <a:ext cx="159385" cy="236730"/>
          </a:xfrm>
          <a:prstGeom prst="rect">
            <a:avLst/>
          </a:prstGeom>
        </p:spPr>
        <p:txBody>
          <a:bodyPr vert="horz" wrap="square" lIns="0" tIns="12700" rIns="0" bIns="0" rtlCol="0">
            <a:spAutoFit/>
          </a:bodyPr>
          <a:lstStyle/>
          <a:p>
            <a:pPr marL="12700">
              <a:lnSpc>
                <a:spcPct val="100000"/>
              </a:lnSpc>
              <a:spcBef>
                <a:spcPts val="100"/>
              </a:spcBef>
            </a:pPr>
            <a:r>
              <a:rPr sz="1400" b="1" spc="-350" dirty="0">
                <a:solidFill>
                  <a:srgbClr val="FFFFFF"/>
                </a:solidFill>
                <a:latin typeface="UD デジタル 教科書体 NP-R" panose="02020400000000000000" pitchFamily="18" charset="-128"/>
                <a:ea typeface="UD デジタル 教科書体 NP-R" panose="02020400000000000000" pitchFamily="18" charset="-128"/>
                <a:cs typeface="Malgun Gothic" panose="020B0503020000020004" charset="-127"/>
              </a:rPr>
              <a:t>１</a:t>
            </a:r>
            <a:endParaRPr sz="1400" dirty="0">
              <a:latin typeface="UD デジタル 教科書体 NP-R" panose="02020400000000000000" pitchFamily="18" charset="-128"/>
              <a:ea typeface="UD デジタル 教科書体 NP-R" panose="02020400000000000000" pitchFamily="18" charset="-128"/>
              <a:cs typeface="Malgun Gothic" panose="020B0503020000020004" charset="-127"/>
            </a:endParaRPr>
          </a:p>
        </p:txBody>
      </p:sp>
      <p:sp>
        <p:nvSpPr>
          <p:cNvPr id="9" name="object 9"/>
          <p:cNvSpPr txBox="1"/>
          <p:nvPr/>
        </p:nvSpPr>
        <p:spPr>
          <a:xfrm>
            <a:off x="1587225" y="7026275"/>
            <a:ext cx="5705908" cy="581121"/>
          </a:xfrm>
          <a:prstGeom prst="rect">
            <a:avLst/>
          </a:prstGeom>
        </p:spPr>
        <p:txBody>
          <a:bodyPr vert="horz" wrap="square" lIns="0" tIns="13335" rIns="0" bIns="0" rtlCol="0">
            <a:spAutoFit/>
          </a:bodyPr>
          <a:lstStyle/>
          <a:p>
            <a:pPr marL="192405" indent="-180340" defTabSz="-635">
              <a:lnSpc>
                <a:spcPts val="1500"/>
              </a:lnSpc>
              <a:spcBef>
                <a:spcPts val="105"/>
              </a:spcBef>
              <a:buFont typeface="Arial" panose="020B0604020202020204"/>
              <a:buChar char="•"/>
              <a:tabLst>
                <a:tab pos="192405" algn="l"/>
                <a:tab pos="193040" algn="l"/>
              </a:tabLst>
            </a:pPr>
            <a:r>
              <a:rPr sz="1050" spc="5"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別紙</a:t>
            </a:r>
            <a:r>
              <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参加申込書</a:t>
            </a:r>
            <a:r>
              <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r>
              <a:rPr sz="1050" spc="5"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を</a:t>
            </a:r>
            <a:r>
              <a:rPr sz="1050" spc="-5"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FAX</a:t>
            </a: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又はメール</a:t>
            </a:r>
            <a:r>
              <a:rPr sz="1050" spc="-10"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に</a:t>
            </a:r>
            <a:r>
              <a:rPr sz="1050" spc="5"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よ</a:t>
            </a:r>
            <a:r>
              <a:rPr sz="1050" spc="-10"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り</a:t>
            </a:r>
            <a:r>
              <a:rPr sz="1050" spc="5"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ご</a:t>
            </a:r>
            <a:r>
              <a:rPr sz="1050" spc="-10"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提</a:t>
            </a:r>
            <a:r>
              <a:rPr sz="1050" spc="5" dirty="0" err="1">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出</a:t>
            </a: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t>
            </a:r>
            <a:r>
              <a:rPr lang="ja-JP" altLang="en-US" sz="1050" spc="5"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t>
            </a:r>
            <a:r>
              <a:rPr lang="ja-JP" altLang="en-US" sz="1200" spc="5"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申込</a:t>
            </a:r>
            <a:r>
              <a:rPr lang="ja-JP" altLang="en-US" sz="1200" b="1" spc="5"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期限：</a:t>
            </a:r>
            <a:r>
              <a:rPr lang="en-US" altLang="ja-JP" sz="1200" b="1"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11</a:t>
            </a:r>
            <a:r>
              <a:rPr lang="ja-JP" altLang="en-US" sz="1200" b="1" spc="5"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月</a:t>
            </a:r>
            <a:r>
              <a:rPr lang="en-US" altLang="ja-JP" sz="1200" b="1" spc="5"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10</a:t>
            </a:r>
            <a:r>
              <a:rPr lang="ja-JP" altLang="en-US" sz="1200" b="1" spc="-10"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日</a:t>
            </a:r>
            <a:r>
              <a:rPr lang="en-US" altLang="ja-JP" sz="1200" b="1"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r>
              <a:rPr lang="ja-JP" altLang="en-US" sz="1200" b="1"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水</a:t>
            </a:r>
            <a:r>
              <a:rPr lang="en-US" altLang="ja-JP" sz="1200" b="1"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t>
            </a:r>
            <a:endParaRPr sz="14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a:p>
            <a:pPr marL="193675" indent="-181610" defTabSz="-635">
              <a:lnSpc>
                <a:spcPts val="1500"/>
              </a:lnSpc>
              <a:buFont typeface="Arial" panose="020B0604020202020204"/>
              <a:buChar char="•"/>
              <a:tabLst>
                <a:tab pos="193675" algn="l"/>
                <a:tab pos="194310" algn="l"/>
              </a:tabLst>
            </a:pP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申込受付後、</a:t>
            </a:r>
            <a:r>
              <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生産者情報シート</a:t>
            </a:r>
            <a:r>
              <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をお送りしますのでご記入して送付ください。</a:t>
            </a:r>
            <a:endParaRPr sz="105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a:p>
            <a:pPr marL="193675" indent="-181610" defTabSz="-635">
              <a:lnSpc>
                <a:spcPts val="1500"/>
              </a:lnSpc>
              <a:spcBef>
                <a:spcPts val="15"/>
              </a:spcBef>
              <a:buFont typeface="Arial" panose="020B0604020202020204"/>
              <a:buChar char="•"/>
              <a:tabLst>
                <a:tab pos="193675" algn="l"/>
                <a:tab pos="194310" algn="l"/>
              </a:tabLst>
            </a:pP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また、事業コーディネーターより、ヒアリングについてご連絡をさせていただきます。</a:t>
            </a:r>
            <a:endParaRPr sz="10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p:txBody>
      </p:sp>
      <p:sp>
        <p:nvSpPr>
          <p:cNvPr id="10" name="object 10"/>
          <p:cNvSpPr txBox="1"/>
          <p:nvPr/>
        </p:nvSpPr>
        <p:spPr>
          <a:xfrm>
            <a:off x="713302" y="7126253"/>
            <a:ext cx="641350" cy="456535"/>
          </a:xfrm>
          <a:prstGeom prst="rect">
            <a:avLst/>
          </a:prstGeom>
        </p:spPr>
        <p:txBody>
          <a:bodyPr vert="horz" wrap="square" lIns="0" tIns="12700" rIns="0" bIns="0" rtlCol="0">
            <a:spAutoFit/>
          </a:bodyPr>
          <a:lstStyle/>
          <a:p>
            <a:pPr marL="12700" algn="ctr">
              <a:lnSpc>
                <a:spcPct val="100000"/>
              </a:lnSpc>
              <a:spcBef>
                <a:spcPts val="100"/>
              </a:spcBef>
            </a:pPr>
            <a:r>
              <a:rPr lang="ja-JP" altLang="en-US" sz="1400" b="1" spc="10" dirty="0">
                <a:latin typeface="UD デジタル 教科書体 NP-R" panose="02020400000000000000" pitchFamily="18" charset="-128"/>
                <a:ea typeface="UD デジタル 教科書体 NP-R" panose="02020400000000000000" pitchFamily="18" charset="-128"/>
                <a:cs typeface="Microsoft JhengHei" panose="020B0604030504040204" charset="-120"/>
              </a:rPr>
              <a:t>応募</a:t>
            </a:r>
            <a:endParaRPr lang="en-US" altLang="ja-JP" sz="1400" b="1" spc="10" dirty="0">
              <a:latin typeface="UD デジタル 教科書体 NP-R" panose="02020400000000000000" pitchFamily="18" charset="-128"/>
              <a:ea typeface="UD デジタル 教科書体 NP-R" panose="02020400000000000000" pitchFamily="18" charset="-128"/>
              <a:cs typeface="Microsoft JhengHei" panose="020B0604030504040204" charset="-120"/>
            </a:endParaRPr>
          </a:p>
          <a:p>
            <a:pPr marL="12700" algn="ctr">
              <a:lnSpc>
                <a:spcPct val="100000"/>
              </a:lnSpc>
              <a:spcBef>
                <a:spcPts val="100"/>
              </a:spcBef>
            </a:pPr>
            <a:r>
              <a:rPr lang="ja-JP" altLang="en-US" sz="1400" b="1" spc="10" dirty="0">
                <a:latin typeface="UD デジタル 教科書体 NP-R" panose="02020400000000000000" pitchFamily="18" charset="-128"/>
                <a:ea typeface="UD デジタル 教科書体 NP-R" panose="02020400000000000000" pitchFamily="18" charset="-128"/>
                <a:cs typeface="Microsoft JhengHei" panose="020B0604030504040204" charset="-120"/>
              </a:rPr>
              <a:t>募集</a:t>
            </a:r>
            <a:endParaRPr sz="1400" dirty="0">
              <a:latin typeface="UD デジタル 教科書体 NP-R" panose="02020400000000000000" pitchFamily="18" charset="-128"/>
              <a:ea typeface="UD デジタル 教科書体 NP-R" panose="02020400000000000000" pitchFamily="18" charset="-128"/>
              <a:cs typeface="Microsoft JhengHei" panose="020B0604030504040204" charset="-120"/>
            </a:endParaRPr>
          </a:p>
        </p:txBody>
      </p:sp>
      <p:sp>
        <p:nvSpPr>
          <p:cNvPr id="11" name="object 11"/>
          <p:cNvSpPr/>
          <p:nvPr/>
        </p:nvSpPr>
        <p:spPr>
          <a:xfrm>
            <a:off x="330007" y="7949410"/>
            <a:ext cx="432434" cy="448465"/>
          </a:xfrm>
          <a:custGeom>
            <a:avLst/>
            <a:gdLst/>
            <a:ahLst/>
            <a:cxnLst/>
            <a:rect l="l" t="t" r="r" b="b"/>
            <a:pathLst>
              <a:path w="432434" h="432435">
                <a:moveTo>
                  <a:pt x="216001" y="0"/>
                </a:moveTo>
                <a:lnTo>
                  <a:pt x="166475" y="5701"/>
                </a:lnTo>
                <a:lnTo>
                  <a:pt x="121011" y="21944"/>
                </a:lnTo>
                <a:lnTo>
                  <a:pt x="80904" y="47436"/>
                </a:lnTo>
                <a:lnTo>
                  <a:pt x="47454" y="80883"/>
                </a:lnTo>
                <a:lnTo>
                  <a:pt x="21955" y="120992"/>
                </a:lnTo>
                <a:lnTo>
                  <a:pt x="5704" y="166471"/>
                </a:lnTo>
                <a:lnTo>
                  <a:pt x="0" y="216026"/>
                </a:lnTo>
                <a:lnTo>
                  <a:pt x="5704" y="265535"/>
                </a:lnTo>
                <a:lnTo>
                  <a:pt x="21955" y="310980"/>
                </a:lnTo>
                <a:lnTo>
                  <a:pt x="47454" y="351067"/>
                </a:lnTo>
                <a:lnTo>
                  <a:pt x="80904" y="384500"/>
                </a:lnTo>
                <a:lnTo>
                  <a:pt x="121011" y="409985"/>
                </a:lnTo>
                <a:lnTo>
                  <a:pt x="166475" y="426225"/>
                </a:lnTo>
                <a:lnTo>
                  <a:pt x="216001" y="431926"/>
                </a:lnTo>
                <a:lnTo>
                  <a:pt x="265527" y="426225"/>
                </a:lnTo>
                <a:lnTo>
                  <a:pt x="310992" y="409985"/>
                </a:lnTo>
                <a:lnTo>
                  <a:pt x="351098" y="384500"/>
                </a:lnTo>
                <a:lnTo>
                  <a:pt x="384549" y="351067"/>
                </a:lnTo>
                <a:lnTo>
                  <a:pt x="410047" y="310980"/>
                </a:lnTo>
                <a:lnTo>
                  <a:pt x="426298" y="265535"/>
                </a:lnTo>
                <a:lnTo>
                  <a:pt x="432003" y="216026"/>
                </a:lnTo>
                <a:lnTo>
                  <a:pt x="426298" y="166471"/>
                </a:lnTo>
                <a:lnTo>
                  <a:pt x="410047" y="120992"/>
                </a:lnTo>
                <a:lnTo>
                  <a:pt x="384549" y="80883"/>
                </a:lnTo>
                <a:lnTo>
                  <a:pt x="351098" y="47436"/>
                </a:lnTo>
                <a:lnTo>
                  <a:pt x="310992" y="21944"/>
                </a:lnTo>
                <a:lnTo>
                  <a:pt x="265527" y="5701"/>
                </a:lnTo>
                <a:lnTo>
                  <a:pt x="216001" y="0"/>
                </a:lnTo>
                <a:close/>
              </a:path>
            </a:pathLst>
          </a:custGeom>
          <a:solidFill>
            <a:srgbClr val="FF66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2" name="object 12"/>
          <p:cNvSpPr txBox="1"/>
          <p:nvPr/>
        </p:nvSpPr>
        <p:spPr>
          <a:xfrm>
            <a:off x="443200" y="8064827"/>
            <a:ext cx="159385" cy="236730"/>
          </a:xfrm>
          <a:prstGeom prst="rect">
            <a:avLst/>
          </a:prstGeom>
        </p:spPr>
        <p:txBody>
          <a:bodyPr vert="horz" wrap="square" lIns="0" tIns="12700" rIns="0" bIns="0" rtlCol="0">
            <a:spAutoFit/>
          </a:bodyPr>
          <a:lstStyle/>
          <a:p>
            <a:pPr marL="12700">
              <a:lnSpc>
                <a:spcPct val="100000"/>
              </a:lnSpc>
              <a:spcBef>
                <a:spcPts val="100"/>
              </a:spcBef>
            </a:pPr>
            <a:r>
              <a:rPr sz="1400" b="1" spc="-350" dirty="0">
                <a:solidFill>
                  <a:srgbClr val="FFFFFF"/>
                </a:solidFill>
                <a:latin typeface="UD デジタル 教科書体 NP-R" panose="02020400000000000000" pitchFamily="18" charset="-128"/>
                <a:ea typeface="UD デジタル 教科書体 NP-R" panose="02020400000000000000" pitchFamily="18" charset="-128"/>
                <a:cs typeface="Malgun Gothic" panose="020B0503020000020004" charset="-127"/>
              </a:rPr>
              <a:t>２</a:t>
            </a:r>
            <a:endParaRPr sz="1400" dirty="0">
              <a:latin typeface="UD デジタル 教科書体 NP-R" panose="02020400000000000000" pitchFamily="18" charset="-128"/>
              <a:ea typeface="UD デジタル 教科書体 NP-R" panose="02020400000000000000" pitchFamily="18" charset="-128"/>
              <a:cs typeface="Malgun Gothic" panose="020B0503020000020004" charset="-127"/>
            </a:endParaRPr>
          </a:p>
        </p:txBody>
      </p:sp>
      <p:sp>
        <p:nvSpPr>
          <p:cNvPr id="13" name="object 13"/>
          <p:cNvSpPr txBox="1"/>
          <p:nvPr/>
        </p:nvSpPr>
        <p:spPr>
          <a:xfrm>
            <a:off x="665281" y="8082497"/>
            <a:ext cx="791845" cy="228268"/>
          </a:xfrm>
          <a:prstGeom prst="rect">
            <a:avLst/>
          </a:prstGeom>
        </p:spPr>
        <p:txBody>
          <a:bodyPr vert="horz" wrap="square" lIns="0" tIns="12700" rIns="0" bIns="0" rtlCol="0">
            <a:spAutoFit/>
          </a:bodyPr>
          <a:lstStyle/>
          <a:p>
            <a:pPr marL="12700" algn="ctr">
              <a:lnSpc>
                <a:spcPct val="100000"/>
              </a:lnSpc>
              <a:spcBef>
                <a:spcPts val="100"/>
              </a:spcBef>
            </a:pPr>
            <a:r>
              <a:rPr lang="ja-JP" altLang="en-US" sz="1400" b="1" spc="10" dirty="0">
                <a:latin typeface="UD デジタル 教科書体 NP-R" panose="02020400000000000000" pitchFamily="18" charset="-128"/>
                <a:ea typeface="UD デジタル 教科書体 NP-R" panose="02020400000000000000" pitchFamily="18" charset="-128"/>
                <a:cs typeface="Microsoft JhengHei" panose="020B0604030504040204" charset="-120"/>
              </a:rPr>
              <a:t>面談</a:t>
            </a:r>
            <a:endParaRPr lang="en-US" altLang="ja-JP" sz="1400" b="1" spc="10" dirty="0">
              <a:latin typeface="UD デジタル 教科書体 NP-R" panose="02020400000000000000" pitchFamily="18" charset="-128"/>
              <a:ea typeface="UD デジタル 教科書体 NP-R" panose="02020400000000000000" pitchFamily="18" charset="-128"/>
              <a:cs typeface="Microsoft JhengHei" panose="020B0604030504040204" charset="-120"/>
            </a:endParaRPr>
          </a:p>
        </p:txBody>
      </p:sp>
      <p:sp>
        <p:nvSpPr>
          <p:cNvPr id="15" name="object 15"/>
          <p:cNvSpPr txBox="1"/>
          <p:nvPr/>
        </p:nvSpPr>
        <p:spPr>
          <a:xfrm>
            <a:off x="1587225" y="7712075"/>
            <a:ext cx="5526075" cy="928780"/>
          </a:xfrm>
          <a:prstGeom prst="rect">
            <a:avLst/>
          </a:prstGeom>
        </p:spPr>
        <p:txBody>
          <a:bodyPr vert="horz" wrap="square" lIns="0" tIns="13335" rIns="0" bIns="0" rtlCol="0">
            <a:spAutoFit/>
          </a:bodyPr>
          <a:lstStyle/>
          <a:p>
            <a:pPr marL="193675" indent="-181610" defTabSz="-635">
              <a:lnSpc>
                <a:spcPts val="1400"/>
              </a:lnSpc>
              <a:spcBef>
                <a:spcPts val="105"/>
              </a:spcBef>
              <a:buFont typeface="Arial" panose="020B0604020202020204"/>
              <a:buChar char="•"/>
              <a:tabLst>
                <a:tab pos="193675" algn="l"/>
                <a:tab pos="194310" algn="l"/>
              </a:tabLst>
            </a:pPr>
            <a:r>
              <a:rPr lang="ja-JP" altLang="en-US" sz="105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事業コーディネーターが訪問の上、ヒアリングを実施いたします。（訪問予定：</a:t>
            </a:r>
            <a:r>
              <a:rPr lang="en-US" altLang="ja-JP" sz="105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12</a:t>
            </a:r>
            <a:r>
              <a:rPr lang="ja-JP" altLang="en-US" sz="105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月）</a:t>
            </a:r>
            <a:endPar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a:p>
            <a:pPr marL="193675" indent="-181610" defTabSz="-635">
              <a:lnSpc>
                <a:spcPts val="1400"/>
              </a:lnSpc>
              <a:spcBef>
                <a:spcPts val="105"/>
              </a:spcBef>
              <a:buFont typeface="Arial" panose="020B0604020202020204"/>
              <a:buChar char="•"/>
              <a:tabLst>
                <a:tab pos="193675" algn="l"/>
                <a:tab pos="194310" algn="l"/>
              </a:tabLst>
            </a:pP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応募動機や生産者情報シートの内容、さらに、事業コーディネーターの面談による詳細ヒアリング情報をもとに、「いい日になりますように」のプロデューサーが </a:t>
            </a:r>
            <a:r>
              <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1050" b="1" u="sng"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ブランドパートナー候補５者 </a:t>
            </a: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を選定いたします。</a:t>
            </a:r>
            <a:endPar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a:p>
            <a:pPr marL="12065" defTabSz="-635">
              <a:lnSpc>
                <a:spcPts val="1400"/>
              </a:lnSpc>
              <a:spcBef>
                <a:spcPts val="105"/>
              </a:spcBef>
              <a:tabLst>
                <a:tab pos="193675" algn="l"/>
                <a:tab pos="194310" algn="l"/>
              </a:tabLst>
            </a:pPr>
            <a:r>
              <a:rPr lang="ja-JP" altLang="en-US" sz="9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t>
            </a:r>
            <a:r>
              <a:rPr lang="en-US" altLang="ja-JP" sz="1000" spc="5"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r>
              <a:rPr lang="ja-JP" altLang="en-US" sz="1000" spc="5"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選定判断は、「いい日になりますように」ブランド運営関係者の基準によります。</a:t>
            </a:r>
            <a:endParaRPr lang="en-US" altLang="ja-JP" sz="1000" spc="5"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p:txBody>
      </p:sp>
      <p:sp>
        <p:nvSpPr>
          <p:cNvPr id="16" name="object 16"/>
          <p:cNvSpPr/>
          <p:nvPr/>
        </p:nvSpPr>
        <p:spPr>
          <a:xfrm>
            <a:off x="275115" y="7664836"/>
            <a:ext cx="6954540" cy="48901"/>
          </a:xfrm>
          <a:custGeom>
            <a:avLst/>
            <a:gdLst/>
            <a:ahLst/>
            <a:cxnLst/>
            <a:rect l="l" t="t" r="r" b="b"/>
            <a:pathLst>
              <a:path w="6624320">
                <a:moveTo>
                  <a:pt x="0" y="0"/>
                </a:moveTo>
                <a:lnTo>
                  <a:pt x="6624065" y="0"/>
                </a:lnTo>
              </a:path>
            </a:pathLst>
          </a:custGeom>
          <a:ln w="12700">
            <a:solidFill>
              <a:srgbClr val="404040"/>
            </a:solidFill>
          </a:ln>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 name="object 17"/>
          <p:cNvSpPr/>
          <p:nvPr/>
        </p:nvSpPr>
        <p:spPr>
          <a:xfrm>
            <a:off x="319270" y="9036436"/>
            <a:ext cx="455295" cy="448465"/>
          </a:xfrm>
          <a:custGeom>
            <a:avLst/>
            <a:gdLst/>
            <a:ahLst/>
            <a:cxnLst/>
            <a:rect l="l" t="t" r="r" b="b"/>
            <a:pathLst>
              <a:path w="455294" h="432435">
                <a:moveTo>
                  <a:pt x="227571" y="0"/>
                </a:moveTo>
                <a:lnTo>
                  <a:pt x="181709" y="4391"/>
                </a:lnTo>
                <a:lnTo>
                  <a:pt x="138992" y="16984"/>
                </a:lnTo>
                <a:lnTo>
                  <a:pt x="100336" y="36908"/>
                </a:lnTo>
                <a:lnTo>
                  <a:pt x="66655" y="63293"/>
                </a:lnTo>
                <a:lnTo>
                  <a:pt x="38866" y="95268"/>
                </a:lnTo>
                <a:lnTo>
                  <a:pt x="17884" y="131962"/>
                </a:lnTo>
                <a:lnTo>
                  <a:pt x="4623" y="172505"/>
                </a:lnTo>
                <a:lnTo>
                  <a:pt x="0" y="216026"/>
                </a:lnTo>
                <a:lnTo>
                  <a:pt x="4623" y="259584"/>
                </a:lnTo>
                <a:lnTo>
                  <a:pt x="17884" y="300144"/>
                </a:lnTo>
                <a:lnTo>
                  <a:pt x="38866" y="336841"/>
                </a:lnTo>
                <a:lnTo>
                  <a:pt x="66655" y="368807"/>
                </a:lnTo>
                <a:lnTo>
                  <a:pt x="100336" y="395178"/>
                </a:lnTo>
                <a:lnTo>
                  <a:pt x="138992" y="415087"/>
                </a:lnTo>
                <a:lnTo>
                  <a:pt x="181709" y="427668"/>
                </a:lnTo>
                <a:lnTo>
                  <a:pt x="227571" y="432053"/>
                </a:lnTo>
                <a:lnTo>
                  <a:pt x="273437" y="427668"/>
                </a:lnTo>
                <a:lnTo>
                  <a:pt x="316157" y="415087"/>
                </a:lnTo>
                <a:lnTo>
                  <a:pt x="354815" y="395178"/>
                </a:lnTo>
                <a:lnTo>
                  <a:pt x="388497" y="368807"/>
                </a:lnTo>
                <a:lnTo>
                  <a:pt x="416287" y="336841"/>
                </a:lnTo>
                <a:lnTo>
                  <a:pt x="437270" y="300144"/>
                </a:lnTo>
                <a:lnTo>
                  <a:pt x="450531" y="259584"/>
                </a:lnTo>
                <a:lnTo>
                  <a:pt x="455155" y="216026"/>
                </a:lnTo>
                <a:lnTo>
                  <a:pt x="450531" y="172505"/>
                </a:lnTo>
                <a:lnTo>
                  <a:pt x="437270" y="131962"/>
                </a:lnTo>
                <a:lnTo>
                  <a:pt x="416287" y="95268"/>
                </a:lnTo>
                <a:lnTo>
                  <a:pt x="388497" y="63293"/>
                </a:lnTo>
                <a:lnTo>
                  <a:pt x="354815" y="36908"/>
                </a:lnTo>
                <a:lnTo>
                  <a:pt x="316157" y="16984"/>
                </a:lnTo>
                <a:lnTo>
                  <a:pt x="273437" y="4391"/>
                </a:lnTo>
                <a:lnTo>
                  <a:pt x="227571" y="0"/>
                </a:lnTo>
                <a:close/>
              </a:path>
            </a:pathLst>
          </a:custGeom>
          <a:solidFill>
            <a:srgbClr val="FF66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8" name="object 18"/>
          <p:cNvSpPr txBox="1"/>
          <p:nvPr/>
        </p:nvSpPr>
        <p:spPr>
          <a:xfrm>
            <a:off x="443200" y="9164121"/>
            <a:ext cx="159385" cy="237395"/>
          </a:xfrm>
          <a:prstGeom prst="rect">
            <a:avLst/>
          </a:prstGeom>
        </p:spPr>
        <p:txBody>
          <a:bodyPr vert="horz" wrap="square" lIns="0" tIns="13335" rIns="0" bIns="0" rtlCol="0">
            <a:spAutoFit/>
          </a:bodyPr>
          <a:lstStyle/>
          <a:p>
            <a:pPr marL="12700">
              <a:lnSpc>
                <a:spcPct val="100000"/>
              </a:lnSpc>
              <a:spcBef>
                <a:spcPts val="105"/>
              </a:spcBef>
            </a:pPr>
            <a:r>
              <a:rPr sz="1400" b="1" spc="-350" dirty="0">
                <a:solidFill>
                  <a:srgbClr val="FFFFFF"/>
                </a:solidFill>
                <a:latin typeface="UD デジタル 教科書体 NP-R" panose="02020400000000000000" pitchFamily="18" charset="-128"/>
                <a:ea typeface="UD デジタル 教科書体 NP-R" panose="02020400000000000000" pitchFamily="18" charset="-128"/>
                <a:cs typeface="Malgun Gothic" panose="020B0503020000020004" charset="-127"/>
              </a:rPr>
              <a:t>３</a:t>
            </a:r>
            <a:endParaRPr sz="1400" dirty="0">
              <a:latin typeface="UD デジタル 教科書体 NP-R" panose="02020400000000000000" pitchFamily="18" charset="-128"/>
              <a:ea typeface="UD デジタル 教科書体 NP-R" panose="02020400000000000000" pitchFamily="18" charset="-128"/>
              <a:cs typeface="Malgun Gothic" panose="020B0503020000020004" charset="-127"/>
            </a:endParaRPr>
          </a:p>
        </p:txBody>
      </p:sp>
      <p:sp>
        <p:nvSpPr>
          <p:cNvPr id="19" name="object 19"/>
          <p:cNvSpPr txBox="1"/>
          <p:nvPr/>
        </p:nvSpPr>
        <p:spPr>
          <a:xfrm>
            <a:off x="761613" y="9045650"/>
            <a:ext cx="544728" cy="456535"/>
          </a:xfrm>
          <a:prstGeom prst="rect">
            <a:avLst/>
          </a:prstGeom>
        </p:spPr>
        <p:txBody>
          <a:bodyPr vert="horz" wrap="square" lIns="0" tIns="12700" rIns="0" bIns="0" rtlCol="0">
            <a:spAutoFit/>
          </a:bodyPr>
          <a:lstStyle/>
          <a:p>
            <a:pPr marL="12700" algn="ctr">
              <a:lnSpc>
                <a:spcPct val="100000"/>
              </a:lnSpc>
              <a:spcBef>
                <a:spcPts val="100"/>
              </a:spcBef>
            </a:pPr>
            <a:r>
              <a:rPr lang="ja-JP" altLang="en-US" sz="1400" b="1" spc="5" dirty="0">
                <a:latin typeface="UD デジタル 教科書体 NP-R" panose="02020400000000000000" pitchFamily="18" charset="-128"/>
                <a:ea typeface="UD デジタル 教科書体 NP-R" panose="02020400000000000000" pitchFamily="18" charset="-128"/>
                <a:cs typeface="Microsoft JhengHei" panose="020B0604030504040204" charset="-120"/>
              </a:rPr>
              <a:t>産地</a:t>
            </a:r>
            <a:endParaRPr lang="en-US" altLang="ja-JP" sz="1400" b="1" spc="5" dirty="0">
              <a:latin typeface="UD デジタル 教科書体 NP-R" panose="02020400000000000000" pitchFamily="18" charset="-128"/>
              <a:ea typeface="UD デジタル 教科書体 NP-R" panose="02020400000000000000" pitchFamily="18" charset="-128"/>
              <a:cs typeface="Microsoft JhengHei" panose="020B0604030504040204" charset="-120"/>
            </a:endParaRPr>
          </a:p>
          <a:p>
            <a:pPr marL="12700" algn="ctr">
              <a:lnSpc>
                <a:spcPct val="100000"/>
              </a:lnSpc>
              <a:spcBef>
                <a:spcPts val="100"/>
              </a:spcBef>
            </a:pPr>
            <a:r>
              <a:rPr lang="ja-JP" altLang="en-US" sz="1400" b="1" spc="5" dirty="0">
                <a:latin typeface="UD デジタル 教科書体 NP-R" panose="02020400000000000000" pitchFamily="18" charset="-128"/>
                <a:ea typeface="UD デジタル 教科書体 NP-R" panose="02020400000000000000" pitchFamily="18" charset="-128"/>
                <a:cs typeface="Microsoft JhengHei" panose="020B0604030504040204" charset="-120"/>
              </a:rPr>
              <a:t>訪問</a:t>
            </a:r>
            <a:endParaRPr sz="1400" dirty="0">
              <a:latin typeface="UD デジタル 教科書体 NP-R" panose="02020400000000000000" pitchFamily="18" charset="-128"/>
              <a:ea typeface="UD デジタル 教科書体 NP-R" panose="02020400000000000000" pitchFamily="18" charset="-128"/>
              <a:cs typeface="Microsoft JhengHei" panose="020B0604030504040204" charset="-120"/>
            </a:endParaRPr>
          </a:p>
        </p:txBody>
      </p:sp>
      <p:sp>
        <p:nvSpPr>
          <p:cNvPr id="21" name="object 21"/>
          <p:cNvSpPr txBox="1"/>
          <p:nvPr/>
        </p:nvSpPr>
        <p:spPr>
          <a:xfrm>
            <a:off x="1593111" y="8702675"/>
            <a:ext cx="5662408" cy="1084464"/>
          </a:xfrm>
          <a:prstGeom prst="rect">
            <a:avLst/>
          </a:prstGeom>
        </p:spPr>
        <p:txBody>
          <a:bodyPr vert="horz" wrap="square" lIns="0" tIns="13335" rIns="0" bIns="0" rtlCol="0">
            <a:spAutoFit/>
          </a:bodyPr>
          <a:lstStyle/>
          <a:p>
            <a:pPr marL="192405" indent="-180340" defTabSz="-635">
              <a:lnSpc>
                <a:spcPts val="1400"/>
              </a:lnSpc>
              <a:spcBef>
                <a:spcPts val="105"/>
              </a:spcBef>
              <a:buFont typeface="Arial" panose="020B0604020202020204"/>
              <a:buChar char="•"/>
              <a:tabLst>
                <a:tab pos="192405" algn="l"/>
                <a:tab pos="193040" algn="l"/>
              </a:tabLst>
            </a:pP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②で選定</a:t>
            </a:r>
            <a:r>
              <a:rPr lang="ja-JP" altLang="en-US" sz="1050" spc="5" dirty="0" smtClean="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された生産者</a:t>
            </a: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には、 「いい日になりますように」プロデューサーによる産地</a:t>
            </a:r>
            <a:r>
              <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訪問をさせていただきます。（</a:t>
            </a:r>
            <a:r>
              <a:rPr lang="ja-JP" altLang="en-US" sz="1050" u="sng"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訪問予定：</a:t>
            </a:r>
            <a:r>
              <a:rPr lang="en-US" altLang="ja-JP" sz="1050" u="sng"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2022</a:t>
            </a:r>
            <a:r>
              <a:rPr lang="ja-JP" altLang="en-US" sz="1050" u="sng"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年</a:t>
            </a:r>
            <a:r>
              <a:rPr lang="en-US" altLang="ja-JP" sz="1050" u="sng"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1</a:t>
            </a:r>
            <a:r>
              <a:rPr lang="ja-JP" altLang="en-US" sz="1050" u="sng"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月</a:t>
            </a: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endParaRPr sz="105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a:p>
            <a:pPr marL="192405" indent="-180340" defTabSz="-635">
              <a:lnSpc>
                <a:spcPts val="1400"/>
              </a:lnSpc>
              <a:buFont typeface="Arial" panose="020B0604020202020204"/>
              <a:buChar char="•"/>
              <a:tabLst>
                <a:tab pos="192405" algn="l"/>
                <a:tab pos="193040" algn="l"/>
              </a:tabLst>
            </a:pP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圃場の案内や産地の紹介などをお願いいたします。</a:t>
            </a:r>
            <a:endPar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a:p>
            <a:pPr marL="192405" indent="-180340" defTabSz="-635">
              <a:lnSpc>
                <a:spcPts val="1400"/>
              </a:lnSpc>
              <a:buFont typeface="Arial" panose="020B0604020202020204"/>
              <a:buChar char="•"/>
              <a:tabLst>
                <a:tab pos="192405" algn="l"/>
                <a:tab pos="193040" algn="l"/>
              </a:tabLst>
            </a:pP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また、ブランドパートナーと共創する商品づくりの打ち合わせもさせていただきます。</a:t>
            </a:r>
            <a:r>
              <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同ブランドが展開するグリーティングティー等の商品タイアップや「コトづくり」商品の説明を想定しています。</a:t>
            </a:r>
            <a:r>
              <a:rPr lang="ja-JP" altLang="en-US" sz="1050" u="sng"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共創相手として双方了解を得た後に正式にパートナーとなります。</a:t>
            </a:r>
            <a:endParaRPr sz="1050" u="sng"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p:txBody>
      </p:sp>
      <p:sp>
        <p:nvSpPr>
          <p:cNvPr id="22" name="object 22"/>
          <p:cNvSpPr/>
          <p:nvPr/>
        </p:nvSpPr>
        <p:spPr>
          <a:xfrm>
            <a:off x="332484" y="9931347"/>
            <a:ext cx="432434" cy="448465"/>
          </a:xfrm>
          <a:custGeom>
            <a:avLst/>
            <a:gdLst/>
            <a:ahLst/>
            <a:cxnLst/>
            <a:rect l="l" t="t" r="r" b="b"/>
            <a:pathLst>
              <a:path w="432434" h="432435">
                <a:moveTo>
                  <a:pt x="216001" y="0"/>
                </a:moveTo>
                <a:lnTo>
                  <a:pt x="166475" y="5708"/>
                </a:lnTo>
                <a:lnTo>
                  <a:pt x="121011" y="21966"/>
                </a:lnTo>
                <a:lnTo>
                  <a:pt x="80904" y="47476"/>
                </a:lnTo>
                <a:lnTo>
                  <a:pt x="47454" y="80936"/>
                </a:lnTo>
                <a:lnTo>
                  <a:pt x="21955" y="121048"/>
                </a:lnTo>
                <a:lnTo>
                  <a:pt x="5704" y="166511"/>
                </a:lnTo>
                <a:lnTo>
                  <a:pt x="0" y="216027"/>
                </a:lnTo>
                <a:lnTo>
                  <a:pt x="5704" y="265542"/>
                </a:lnTo>
                <a:lnTo>
                  <a:pt x="21955" y="311005"/>
                </a:lnTo>
                <a:lnTo>
                  <a:pt x="47454" y="351117"/>
                </a:lnTo>
                <a:lnTo>
                  <a:pt x="80904" y="384577"/>
                </a:lnTo>
                <a:lnTo>
                  <a:pt x="121011" y="410087"/>
                </a:lnTo>
                <a:lnTo>
                  <a:pt x="166475" y="426345"/>
                </a:lnTo>
                <a:lnTo>
                  <a:pt x="216001" y="432054"/>
                </a:lnTo>
                <a:lnTo>
                  <a:pt x="265527" y="426345"/>
                </a:lnTo>
                <a:lnTo>
                  <a:pt x="310992" y="410087"/>
                </a:lnTo>
                <a:lnTo>
                  <a:pt x="351098" y="384577"/>
                </a:lnTo>
                <a:lnTo>
                  <a:pt x="384549" y="351117"/>
                </a:lnTo>
                <a:lnTo>
                  <a:pt x="410047" y="311005"/>
                </a:lnTo>
                <a:lnTo>
                  <a:pt x="426298" y="265542"/>
                </a:lnTo>
                <a:lnTo>
                  <a:pt x="432003" y="216027"/>
                </a:lnTo>
                <a:lnTo>
                  <a:pt x="426298" y="166511"/>
                </a:lnTo>
                <a:lnTo>
                  <a:pt x="410047" y="121048"/>
                </a:lnTo>
                <a:lnTo>
                  <a:pt x="384549" y="80936"/>
                </a:lnTo>
                <a:lnTo>
                  <a:pt x="351098" y="47476"/>
                </a:lnTo>
                <a:lnTo>
                  <a:pt x="310992" y="21966"/>
                </a:lnTo>
                <a:lnTo>
                  <a:pt x="265527" y="5708"/>
                </a:lnTo>
                <a:lnTo>
                  <a:pt x="216001" y="0"/>
                </a:lnTo>
                <a:close/>
              </a:path>
            </a:pathLst>
          </a:custGeom>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23" name="object 23"/>
          <p:cNvSpPr txBox="1"/>
          <p:nvPr/>
        </p:nvSpPr>
        <p:spPr>
          <a:xfrm>
            <a:off x="438772" y="10050221"/>
            <a:ext cx="159385" cy="237395"/>
          </a:xfrm>
          <a:prstGeom prst="rect">
            <a:avLst/>
          </a:prstGeom>
        </p:spPr>
        <p:txBody>
          <a:bodyPr vert="horz" wrap="square" lIns="0" tIns="13335" rIns="0" bIns="0" rtlCol="0">
            <a:spAutoFit/>
          </a:bodyPr>
          <a:lstStyle/>
          <a:p>
            <a:pPr marL="12700">
              <a:lnSpc>
                <a:spcPct val="100000"/>
              </a:lnSpc>
              <a:spcBef>
                <a:spcPts val="105"/>
              </a:spcBef>
            </a:pPr>
            <a:r>
              <a:rPr sz="1400" b="1" spc="-350" dirty="0">
                <a:latin typeface="UD デジタル 教科書体 NP-R" panose="02020400000000000000" pitchFamily="18" charset="-128"/>
                <a:ea typeface="UD デジタル 教科書体 NP-R" panose="02020400000000000000" pitchFamily="18" charset="-128"/>
                <a:cs typeface="Malgun Gothic" panose="020B0503020000020004" charset="-127"/>
              </a:rPr>
              <a:t>４</a:t>
            </a:r>
            <a:endParaRPr sz="1400" dirty="0">
              <a:latin typeface="UD デジタル 教科書体 NP-R" panose="02020400000000000000" pitchFamily="18" charset="-128"/>
              <a:ea typeface="UD デジタル 教科書体 NP-R" panose="02020400000000000000" pitchFamily="18" charset="-128"/>
              <a:cs typeface="Malgun Gothic" panose="020B0503020000020004" charset="-127"/>
            </a:endParaRPr>
          </a:p>
        </p:txBody>
      </p:sp>
      <p:sp>
        <p:nvSpPr>
          <p:cNvPr id="24" name="object 24"/>
          <p:cNvSpPr txBox="1"/>
          <p:nvPr/>
        </p:nvSpPr>
        <p:spPr>
          <a:xfrm>
            <a:off x="704444" y="9924913"/>
            <a:ext cx="641350" cy="456535"/>
          </a:xfrm>
          <a:prstGeom prst="rect">
            <a:avLst/>
          </a:prstGeom>
        </p:spPr>
        <p:txBody>
          <a:bodyPr vert="horz" wrap="square" lIns="0" tIns="12700" rIns="0" bIns="0" rtlCol="0">
            <a:spAutoFit/>
          </a:bodyPr>
          <a:lstStyle/>
          <a:p>
            <a:pPr marL="12700" algn="ctr">
              <a:lnSpc>
                <a:spcPct val="100000"/>
              </a:lnSpc>
              <a:spcBef>
                <a:spcPts val="100"/>
              </a:spcBef>
            </a:pPr>
            <a:r>
              <a:rPr lang="ja-JP" altLang="en-US" sz="1400" b="1" spc="10" dirty="0">
                <a:latin typeface="UD デジタル 教科書体 NP-R" panose="02020400000000000000" pitchFamily="18" charset="-128"/>
                <a:ea typeface="UD デジタル 教科書体 NP-R" panose="02020400000000000000" pitchFamily="18" charset="-128"/>
                <a:cs typeface="Microsoft JhengHei" panose="020B0604030504040204" charset="-120"/>
              </a:rPr>
              <a:t>取組</a:t>
            </a:r>
            <a:endParaRPr lang="en-US" altLang="ja-JP" sz="1400" b="1" spc="10" dirty="0">
              <a:latin typeface="UD デジタル 教科書体 NP-R" panose="02020400000000000000" pitchFamily="18" charset="-128"/>
              <a:ea typeface="UD デジタル 教科書体 NP-R" panose="02020400000000000000" pitchFamily="18" charset="-128"/>
              <a:cs typeface="Microsoft JhengHei" panose="020B0604030504040204" charset="-120"/>
            </a:endParaRPr>
          </a:p>
          <a:p>
            <a:pPr marL="12700" algn="ctr">
              <a:lnSpc>
                <a:spcPct val="100000"/>
              </a:lnSpc>
              <a:spcBef>
                <a:spcPts val="100"/>
              </a:spcBef>
            </a:pPr>
            <a:r>
              <a:rPr lang="ja-JP" altLang="en-US" sz="1400" b="1" spc="10" dirty="0">
                <a:latin typeface="UD デジタル 教科書体 NP-R" panose="02020400000000000000" pitchFamily="18" charset="-128"/>
                <a:ea typeface="UD デジタル 教科書体 NP-R" panose="02020400000000000000" pitchFamily="18" charset="-128"/>
                <a:cs typeface="Microsoft JhengHei" panose="020B0604030504040204" charset="-120"/>
              </a:rPr>
              <a:t>開始</a:t>
            </a:r>
            <a:endParaRPr sz="1400" dirty="0">
              <a:latin typeface="UD デジタル 教科書体 NP-R" panose="02020400000000000000" pitchFamily="18" charset="-128"/>
              <a:ea typeface="UD デジタル 教科書体 NP-R" panose="02020400000000000000" pitchFamily="18" charset="-128"/>
              <a:cs typeface="Microsoft JhengHei" panose="020B0604030504040204" charset="-120"/>
            </a:endParaRPr>
          </a:p>
        </p:txBody>
      </p:sp>
      <p:sp>
        <p:nvSpPr>
          <p:cNvPr id="25" name="object 25"/>
          <p:cNvSpPr txBox="1"/>
          <p:nvPr/>
        </p:nvSpPr>
        <p:spPr>
          <a:xfrm>
            <a:off x="1587225" y="9938669"/>
            <a:ext cx="5440356" cy="424027"/>
          </a:xfrm>
          <a:prstGeom prst="rect">
            <a:avLst/>
          </a:prstGeom>
        </p:spPr>
        <p:txBody>
          <a:bodyPr vert="horz" wrap="square" lIns="0" tIns="13335" rIns="0" bIns="0" rtlCol="0">
            <a:spAutoFit/>
          </a:bodyPr>
          <a:lstStyle/>
          <a:p>
            <a:pPr marL="192405" indent="-180340" defTabSz="-635">
              <a:lnSpc>
                <a:spcPts val="1600"/>
              </a:lnSpc>
              <a:spcBef>
                <a:spcPts val="105"/>
              </a:spcBef>
              <a:buFont typeface="Arial" panose="020B0604020202020204"/>
              <a:buChar char="•"/>
              <a:tabLst>
                <a:tab pos="192405" algn="l"/>
                <a:tab pos="193040" algn="l"/>
              </a:tabLst>
            </a:pP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令和４年度の新茶を対象にした商品タイアップのスタート</a:t>
            </a:r>
            <a:endParaRPr lang="en-US" altLang="ja-JP"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a:p>
            <a:pPr marL="192405" indent="-180340" defTabSz="-635">
              <a:lnSpc>
                <a:spcPts val="1600"/>
              </a:lnSpc>
              <a:spcBef>
                <a:spcPts val="105"/>
              </a:spcBef>
              <a:buFont typeface="Arial" panose="020B0604020202020204"/>
              <a:buChar char="•"/>
              <a:tabLst>
                <a:tab pos="192405" algn="l"/>
                <a:tab pos="193040" algn="l"/>
              </a:tabLst>
            </a:pPr>
            <a:r>
              <a:rPr lang="ja-JP" altLang="en-US" sz="105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コトづくり商品の企画進行</a:t>
            </a:r>
            <a:endParaRPr sz="105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p:txBody>
      </p:sp>
      <p:sp>
        <p:nvSpPr>
          <p:cNvPr id="26" name="object 26"/>
          <p:cNvSpPr/>
          <p:nvPr/>
        </p:nvSpPr>
        <p:spPr>
          <a:xfrm>
            <a:off x="275116" y="9845675"/>
            <a:ext cx="6954540" cy="48901"/>
          </a:xfrm>
          <a:custGeom>
            <a:avLst/>
            <a:gdLst/>
            <a:ahLst/>
            <a:cxnLst/>
            <a:rect l="l" t="t" r="r" b="b"/>
            <a:pathLst>
              <a:path w="6624320">
                <a:moveTo>
                  <a:pt x="0" y="0"/>
                </a:moveTo>
                <a:lnTo>
                  <a:pt x="6624065" y="0"/>
                </a:lnTo>
              </a:path>
            </a:pathLst>
          </a:custGeom>
          <a:ln w="12700">
            <a:solidFill>
              <a:srgbClr val="404040"/>
            </a:solidFill>
          </a:ln>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27" name="object 27"/>
          <p:cNvSpPr/>
          <p:nvPr/>
        </p:nvSpPr>
        <p:spPr>
          <a:xfrm>
            <a:off x="300979" y="8655437"/>
            <a:ext cx="6954540" cy="48901"/>
          </a:xfrm>
          <a:custGeom>
            <a:avLst/>
            <a:gdLst/>
            <a:ahLst/>
            <a:cxnLst/>
            <a:rect l="l" t="t" r="r" b="b"/>
            <a:pathLst>
              <a:path w="6624320">
                <a:moveTo>
                  <a:pt x="0" y="0"/>
                </a:moveTo>
                <a:lnTo>
                  <a:pt x="6624065" y="0"/>
                </a:lnTo>
              </a:path>
            </a:pathLst>
          </a:custGeom>
          <a:ln w="12700">
            <a:solidFill>
              <a:srgbClr val="404040"/>
            </a:solidFill>
          </a:ln>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35" name="正方形/長方形 34"/>
          <p:cNvSpPr/>
          <p:nvPr/>
        </p:nvSpPr>
        <p:spPr>
          <a:xfrm>
            <a:off x="275454" y="5842144"/>
            <a:ext cx="952500" cy="843965"/>
          </a:xfrm>
          <a:prstGeom prst="rect">
            <a:avLst/>
          </a:prstGeom>
          <a:solidFill>
            <a:schemeClr val="accent6">
              <a:lumMod val="20000"/>
              <a:lumOff val="80000"/>
            </a:schemeClr>
          </a:solidFill>
          <a:ln w="28575">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UD デジタル 教科書体 NP-R" panose="02020400000000000000" pitchFamily="18" charset="-128"/>
                <a:ea typeface="UD デジタル 教科書体 NP-R" panose="02020400000000000000" pitchFamily="18" charset="-128"/>
              </a:rPr>
              <a:t>生産者</a:t>
            </a:r>
          </a:p>
          <a:p>
            <a:pPr algn="ctr"/>
            <a:r>
              <a:rPr lang="ja-JP" altLang="en-US" sz="1400" dirty="0">
                <a:solidFill>
                  <a:schemeClr val="tx1"/>
                </a:solidFill>
                <a:latin typeface="UD デジタル 教科書体 NP-R" panose="02020400000000000000" pitchFamily="18" charset="-128"/>
                <a:ea typeface="UD デジタル 教科書体 NP-R" panose="02020400000000000000" pitchFamily="18" charset="-128"/>
              </a:rPr>
              <a:t>製造</a:t>
            </a:r>
            <a:r>
              <a:rPr kumimoji="1" lang="ja-JP" altLang="en-US" sz="1400" dirty="0">
                <a:solidFill>
                  <a:schemeClr val="tx1"/>
                </a:solidFill>
                <a:latin typeface="UD デジタル 教科書体 NP-R" panose="02020400000000000000" pitchFamily="18" charset="-128"/>
                <a:ea typeface="UD デジタル 教科書体 NP-R" panose="02020400000000000000" pitchFamily="18" charset="-128"/>
              </a:rPr>
              <a:t>者</a:t>
            </a:r>
          </a:p>
        </p:txBody>
      </p:sp>
      <p:sp>
        <p:nvSpPr>
          <p:cNvPr id="58" name="正方形/長方形 57"/>
          <p:cNvSpPr/>
          <p:nvPr/>
        </p:nvSpPr>
        <p:spPr>
          <a:xfrm>
            <a:off x="2101850" y="5897733"/>
            <a:ext cx="1202753" cy="563598"/>
          </a:xfrm>
          <a:prstGeom prst="rect">
            <a:avLst/>
          </a:prstGeom>
          <a:solidFill>
            <a:schemeClr val="accent6">
              <a:lumMod val="20000"/>
              <a:lumOff val="80000"/>
            </a:schemeClr>
          </a:solidFill>
          <a:ln w="28575">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UD デジタル 教科書体 NP-R" panose="02020400000000000000" pitchFamily="18" charset="-128"/>
                <a:ea typeface="UD デジタル 教科書体 NP-R" panose="02020400000000000000" pitchFamily="18" charset="-128"/>
              </a:rPr>
              <a:t>静岡市</a:t>
            </a:r>
            <a:r>
              <a:rPr kumimoji="1" lang="en-US" altLang="ja-JP" sz="1400" dirty="0">
                <a:solidFill>
                  <a:schemeClr val="tx1"/>
                </a:solidFill>
                <a:latin typeface="UD デジタル 教科書体 NP-R" panose="02020400000000000000" pitchFamily="18" charset="-128"/>
                <a:ea typeface="UD デジタル 教科書体 NP-R" panose="02020400000000000000" pitchFamily="18" charset="-128"/>
              </a:rPr>
              <a:t/>
            </a:r>
            <a:br>
              <a:rPr kumimoji="1" lang="en-US" altLang="ja-JP" sz="1400" dirty="0">
                <a:solidFill>
                  <a:schemeClr val="tx1"/>
                </a:solidFill>
                <a:latin typeface="UD デジタル 教科書体 NP-R" panose="02020400000000000000" pitchFamily="18" charset="-128"/>
                <a:ea typeface="UD デジタル 教科書体 NP-R" panose="02020400000000000000" pitchFamily="18" charset="-128"/>
              </a:rPr>
            </a:br>
            <a:r>
              <a:rPr kumimoji="1" lang="ja-JP" altLang="en-US" sz="1000" dirty="0">
                <a:solidFill>
                  <a:schemeClr val="tx1"/>
                </a:solidFill>
                <a:latin typeface="UD デジタル 教科書体 NP-R" panose="02020400000000000000" pitchFamily="18" charset="-128"/>
                <a:ea typeface="UD デジタル 教科書体 NP-R" panose="02020400000000000000" pitchFamily="18" charset="-128"/>
              </a:rPr>
              <a:t>コーディネーター</a:t>
            </a:r>
            <a:endParaRPr kumimoji="1" lang="ja-JP" altLang="en-US" sz="140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60" name="正方形/長方形 59"/>
          <p:cNvSpPr/>
          <p:nvPr/>
        </p:nvSpPr>
        <p:spPr>
          <a:xfrm>
            <a:off x="4159250" y="5894526"/>
            <a:ext cx="1202753" cy="570012"/>
          </a:xfrm>
          <a:prstGeom prst="rect">
            <a:avLst/>
          </a:prstGeom>
          <a:solidFill>
            <a:schemeClr val="accent6">
              <a:lumMod val="20000"/>
              <a:lumOff val="80000"/>
            </a:schemeClr>
          </a:solidFill>
          <a:ln w="28575">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b="1" dirty="0">
                <a:solidFill>
                  <a:schemeClr val="tx1"/>
                </a:solidFill>
                <a:latin typeface="UD デジタル 教科書体 NP-R" panose="02020400000000000000" pitchFamily="18" charset="-128"/>
                <a:ea typeface="UD デジタル 教科書体 NP-R" panose="02020400000000000000" pitchFamily="18" charset="-128"/>
              </a:rPr>
              <a:t>「いい日になりますように」</a:t>
            </a:r>
            <a:endParaRPr lang="en-US" altLang="ja-JP" sz="1000" b="1"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1050" b="1" dirty="0">
                <a:solidFill>
                  <a:schemeClr val="tx1"/>
                </a:solidFill>
                <a:latin typeface="UD デジタル 教科書体 NP-R" panose="02020400000000000000" pitchFamily="18" charset="-128"/>
                <a:ea typeface="UD デジタル 教科書体 NP-R" panose="02020400000000000000" pitchFamily="18" charset="-128"/>
              </a:rPr>
              <a:t>と調整</a:t>
            </a:r>
            <a:endParaRPr kumimoji="1" lang="ja-JP" altLang="en-US" sz="1200" b="1"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62" name="正方形/長方形 61"/>
          <p:cNvSpPr/>
          <p:nvPr/>
        </p:nvSpPr>
        <p:spPr>
          <a:xfrm>
            <a:off x="6216650" y="5844153"/>
            <a:ext cx="1013005" cy="839946"/>
          </a:xfrm>
          <a:prstGeom prst="rect">
            <a:avLst/>
          </a:prstGeom>
          <a:solidFill>
            <a:schemeClr val="accent6">
              <a:lumMod val="20000"/>
              <a:lumOff val="80000"/>
            </a:schemeClr>
          </a:solidFill>
          <a:ln w="28575">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latin typeface="UD デジタル 教科書体 NP-R" panose="02020400000000000000" pitchFamily="18" charset="-128"/>
                <a:ea typeface="UD デジタル 教科書体 NP-R" panose="02020400000000000000" pitchFamily="18" charset="-128"/>
              </a:rPr>
              <a:t>R4</a:t>
            </a:r>
            <a:r>
              <a:rPr lang="ja-JP" altLang="en-US" sz="1400" dirty="0">
                <a:solidFill>
                  <a:schemeClr val="tx1"/>
                </a:solidFill>
                <a:latin typeface="UD デジタル 教科書体 NP-R" panose="02020400000000000000" pitchFamily="18" charset="-128"/>
                <a:ea typeface="UD デジタル 教科書体 NP-R" panose="02020400000000000000" pitchFamily="18" charset="-128"/>
              </a:rPr>
              <a:t>年度の</a:t>
            </a:r>
            <a:endParaRPr lang="en-US" altLang="ja-JP" sz="140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lang="ja-JP" altLang="en-US" sz="1400" dirty="0">
                <a:solidFill>
                  <a:schemeClr val="tx1"/>
                </a:solidFill>
                <a:latin typeface="UD デジタル 教科書体 NP-R" panose="02020400000000000000" pitchFamily="18" charset="-128"/>
                <a:ea typeface="UD デジタル 教科書体 NP-R" panose="02020400000000000000" pitchFamily="18" charset="-128"/>
              </a:rPr>
              <a:t>道筋を</a:t>
            </a:r>
            <a:endParaRPr lang="en-US" altLang="ja-JP" sz="140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lang="ja-JP" altLang="en-US" sz="1400" dirty="0">
                <a:solidFill>
                  <a:schemeClr val="tx1"/>
                </a:solidFill>
                <a:latin typeface="UD デジタル 教科書体 NP-R" panose="02020400000000000000" pitchFamily="18" charset="-128"/>
                <a:ea typeface="UD デジタル 教科書体 NP-R" panose="02020400000000000000" pitchFamily="18" charset="-128"/>
              </a:rPr>
              <a:t>つける</a:t>
            </a:r>
            <a:endParaRPr lang="en-US" altLang="ja-JP" sz="1100" dirty="0">
              <a:solidFill>
                <a:schemeClr val="tx1"/>
              </a:solidFill>
              <a:latin typeface="UD デジタル 教科書体 NP-R" panose="02020400000000000000" pitchFamily="18" charset="-128"/>
              <a:ea typeface="UD デジタル 教科書体 NP-R" panose="02020400000000000000" pitchFamily="18" charset="-128"/>
            </a:endParaRPr>
          </a:p>
        </p:txBody>
      </p:sp>
      <p:cxnSp>
        <p:nvCxnSpPr>
          <p:cNvPr id="39" name="直線矢印コネクタ 38"/>
          <p:cNvCxnSpPr>
            <a:cxnSpLocks/>
          </p:cNvCxnSpPr>
          <p:nvPr/>
        </p:nvCxnSpPr>
        <p:spPr>
          <a:xfrm>
            <a:off x="1263650" y="6185951"/>
            <a:ext cx="813452" cy="0"/>
          </a:xfrm>
          <a:prstGeom prst="straightConnector1">
            <a:avLst/>
          </a:prstGeom>
          <a:ln w="349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44" name="グループ化 43"/>
          <p:cNvGrpSpPr/>
          <p:nvPr/>
        </p:nvGrpSpPr>
        <p:grpSpPr>
          <a:xfrm>
            <a:off x="1470396" y="5988860"/>
            <a:ext cx="370583" cy="380788"/>
            <a:chOff x="1495219" y="3103183"/>
            <a:chExt cx="370583" cy="380788"/>
          </a:xfrm>
          <a:solidFill>
            <a:srgbClr val="FF6600"/>
          </a:solidFill>
        </p:grpSpPr>
        <p:sp>
          <p:nvSpPr>
            <p:cNvPr id="70" name="object 7"/>
            <p:cNvSpPr/>
            <p:nvPr/>
          </p:nvSpPr>
          <p:spPr>
            <a:xfrm>
              <a:off x="1495219" y="3103183"/>
              <a:ext cx="370583" cy="380788"/>
            </a:xfrm>
            <a:custGeom>
              <a:avLst/>
              <a:gdLst/>
              <a:ahLst/>
              <a:cxnLst/>
              <a:rect l="l" t="t" r="r" b="b"/>
              <a:pathLst>
                <a:path w="432434" h="432435">
                  <a:moveTo>
                    <a:pt x="216001" y="0"/>
                  </a:moveTo>
                  <a:lnTo>
                    <a:pt x="166475" y="5701"/>
                  </a:lnTo>
                  <a:lnTo>
                    <a:pt x="121011" y="21944"/>
                  </a:lnTo>
                  <a:lnTo>
                    <a:pt x="80904" y="47436"/>
                  </a:lnTo>
                  <a:lnTo>
                    <a:pt x="47454" y="80883"/>
                  </a:lnTo>
                  <a:lnTo>
                    <a:pt x="21955" y="120992"/>
                  </a:lnTo>
                  <a:lnTo>
                    <a:pt x="5704" y="166471"/>
                  </a:lnTo>
                  <a:lnTo>
                    <a:pt x="0" y="216026"/>
                  </a:lnTo>
                  <a:lnTo>
                    <a:pt x="5704" y="265535"/>
                  </a:lnTo>
                  <a:lnTo>
                    <a:pt x="21955" y="310980"/>
                  </a:lnTo>
                  <a:lnTo>
                    <a:pt x="47454" y="351067"/>
                  </a:lnTo>
                  <a:lnTo>
                    <a:pt x="80904" y="384500"/>
                  </a:lnTo>
                  <a:lnTo>
                    <a:pt x="121011" y="409985"/>
                  </a:lnTo>
                  <a:lnTo>
                    <a:pt x="166475" y="426225"/>
                  </a:lnTo>
                  <a:lnTo>
                    <a:pt x="216001" y="431926"/>
                  </a:lnTo>
                  <a:lnTo>
                    <a:pt x="265527" y="426225"/>
                  </a:lnTo>
                  <a:lnTo>
                    <a:pt x="310992" y="409985"/>
                  </a:lnTo>
                  <a:lnTo>
                    <a:pt x="351098" y="384500"/>
                  </a:lnTo>
                  <a:lnTo>
                    <a:pt x="384549" y="351067"/>
                  </a:lnTo>
                  <a:lnTo>
                    <a:pt x="410047" y="310980"/>
                  </a:lnTo>
                  <a:lnTo>
                    <a:pt x="426298" y="265535"/>
                  </a:lnTo>
                  <a:lnTo>
                    <a:pt x="432003" y="216026"/>
                  </a:lnTo>
                  <a:lnTo>
                    <a:pt x="426298" y="166471"/>
                  </a:lnTo>
                  <a:lnTo>
                    <a:pt x="410047" y="120992"/>
                  </a:lnTo>
                  <a:lnTo>
                    <a:pt x="384549" y="80883"/>
                  </a:lnTo>
                  <a:lnTo>
                    <a:pt x="351098" y="47436"/>
                  </a:lnTo>
                  <a:lnTo>
                    <a:pt x="310992" y="21944"/>
                  </a:lnTo>
                  <a:lnTo>
                    <a:pt x="265527" y="5701"/>
                  </a:lnTo>
                  <a:lnTo>
                    <a:pt x="216001" y="0"/>
                  </a:lnTo>
                  <a:close/>
                </a:path>
              </a:pathLst>
            </a:custGeom>
            <a:grp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72" name="object 8"/>
            <p:cNvSpPr txBox="1"/>
            <p:nvPr/>
          </p:nvSpPr>
          <p:spPr>
            <a:xfrm>
              <a:off x="1578072" y="3170679"/>
              <a:ext cx="136588" cy="228268"/>
            </a:xfrm>
            <a:prstGeom prst="rect">
              <a:avLst/>
            </a:prstGeom>
            <a:grpFill/>
          </p:spPr>
          <p:txBody>
            <a:bodyPr vert="horz" wrap="square" lIns="0" tIns="12700" rIns="0" bIns="0" rtlCol="0">
              <a:spAutoFit/>
            </a:bodyPr>
            <a:lstStyle/>
            <a:p>
              <a:pPr marL="12700">
                <a:lnSpc>
                  <a:spcPct val="100000"/>
                </a:lnSpc>
                <a:spcBef>
                  <a:spcPts val="100"/>
                </a:spcBef>
              </a:pPr>
              <a:r>
                <a:rPr sz="1400" b="1" spc="-350" dirty="0">
                  <a:solidFill>
                    <a:srgbClr val="FFFFFF"/>
                  </a:solidFill>
                  <a:latin typeface="UD デジタル 教科書体 NP-R" panose="02020400000000000000" pitchFamily="18" charset="-128"/>
                  <a:ea typeface="UD デジタル 教科書体 NP-R" panose="02020400000000000000" pitchFamily="18" charset="-128"/>
                  <a:cs typeface="Malgun Gothic" panose="020B0503020000020004" charset="-127"/>
                </a:rPr>
                <a:t>１</a:t>
              </a:r>
              <a:endParaRPr sz="1400" dirty="0">
                <a:latin typeface="UD デジタル 教科書体 NP-R" panose="02020400000000000000" pitchFamily="18" charset="-128"/>
                <a:ea typeface="UD デジタル 教科書体 NP-R" panose="02020400000000000000" pitchFamily="18" charset="-128"/>
                <a:cs typeface="Malgun Gothic" panose="020B0503020000020004" charset="-127"/>
              </a:endParaRPr>
            </a:p>
          </p:txBody>
        </p:sp>
      </p:grpSp>
      <p:cxnSp>
        <p:nvCxnSpPr>
          <p:cNvPr id="84" name="直線矢印コネクタ 83"/>
          <p:cNvCxnSpPr>
            <a:cxnSpLocks/>
          </p:cNvCxnSpPr>
          <p:nvPr/>
        </p:nvCxnSpPr>
        <p:spPr>
          <a:xfrm flipH="1">
            <a:off x="1306639" y="6547723"/>
            <a:ext cx="4874380" cy="24639"/>
          </a:xfrm>
          <a:prstGeom prst="straightConnector1">
            <a:avLst/>
          </a:prstGeom>
          <a:ln w="3492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6" name="object 7"/>
          <p:cNvSpPr/>
          <p:nvPr/>
        </p:nvSpPr>
        <p:spPr>
          <a:xfrm>
            <a:off x="3733062" y="6369648"/>
            <a:ext cx="370583" cy="380788"/>
          </a:xfrm>
          <a:custGeom>
            <a:avLst/>
            <a:gdLst/>
            <a:ahLst/>
            <a:cxnLst/>
            <a:rect l="l" t="t" r="r" b="b"/>
            <a:pathLst>
              <a:path w="432434" h="432435">
                <a:moveTo>
                  <a:pt x="216001" y="0"/>
                </a:moveTo>
                <a:lnTo>
                  <a:pt x="166475" y="5701"/>
                </a:lnTo>
                <a:lnTo>
                  <a:pt x="121011" y="21944"/>
                </a:lnTo>
                <a:lnTo>
                  <a:pt x="80904" y="47436"/>
                </a:lnTo>
                <a:lnTo>
                  <a:pt x="47454" y="80883"/>
                </a:lnTo>
                <a:lnTo>
                  <a:pt x="21955" y="120992"/>
                </a:lnTo>
                <a:lnTo>
                  <a:pt x="5704" y="166471"/>
                </a:lnTo>
                <a:lnTo>
                  <a:pt x="0" y="216026"/>
                </a:lnTo>
                <a:lnTo>
                  <a:pt x="5704" y="265535"/>
                </a:lnTo>
                <a:lnTo>
                  <a:pt x="21955" y="310980"/>
                </a:lnTo>
                <a:lnTo>
                  <a:pt x="47454" y="351067"/>
                </a:lnTo>
                <a:lnTo>
                  <a:pt x="80904" y="384500"/>
                </a:lnTo>
                <a:lnTo>
                  <a:pt x="121011" y="409985"/>
                </a:lnTo>
                <a:lnTo>
                  <a:pt x="166475" y="426225"/>
                </a:lnTo>
                <a:lnTo>
                  <a:pt x="216001" y="431926"/>
                </a:lnTo>
                <a:lnTo>
                  <a:pt x="265527" y="426225"/>
                </a:lnTo>
                <a:lnTo>
                  <a:pt x="310992" y="409985"/>
                </a:lnTo>
                <a:lnTo>
                  <a:pt x="351098" y="384500"/>
                </a:lnTo>
                <a:lnTo>
                  <a:pt x="384549" y="351067"/>
                </a:lnTo>
                <a:lnTo>
                  <a:pt x="410047" y="310980"/>
                </a:lnTo>
                <a:lnTo>
                  <a:pt x="426298" y="265535"/>
                </a:lnTo>
                <a:lnTo>
                  <a:pt x="432003" y="216026"/>
                </a:lnTo>
                <a:lnTo>
                  <a:pt x="426298" y="166471"/>
                </a:lnTo>
                <a:lnTo>
                  <a:pt x="410047" y="120992"/>
                </a:lnTo>
                <a:lnTo>
                  <a:pt x="384549" y="80883"/>
                </a:lnTo>
                <a:lnTo>
                  <a:pt x="351098" y="47436"/>
                </a:lnTo>
                <a:lnTo>
                  <a:pt x="310992" y="21944"/>
                </a:lnTo>
                <a:lnTo>
                  <a:pt x="265527" y="5701"/>
                </a:lnTo>
                <a:lnTo>
                  <a:pt x="216001" y="0"/>
                </a:lnTo>
                <a:close/>
              </a:path>
            </a:pathLst>
          </a:custGeom>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dirty="0">
              <a:latin typeface="UD デジタル 教科書体 NP-R" panose="02020400000000000000" pitchFamily="18" charset="-128"/>
              <a:ea typeface="UD デジタル 教科書体 NP-R" panose="02020400000000000000" pitchFamily="18" charset="-128"/>
            </a:endParaRPr>
          </a:p>
        </p:txBody>
      </p:sp>
      <p:sp>
        <p:nvSpPr>
          <p:cNvPr id="87" name="object 8"/>
          <p:cNvSpPr txBox="1"/>
          <p:nvPr/>
        </p:nvSpPr>
        <p:spPr>
          <a:xfrm>
            <a:off x="3815693" y="6461119"/>
            <a:ext cx="136588" cy="22826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vert="horz" wrap="square" lIns="0" tIns="12700" rIns="0" bIns="0" rtlCol="0">
            <a:spAutoFit/>
          </a:bodyPr>
          <a:lstStyle/>
          <a:p>
            <a:pPr marL="12700">
              <a:lnSpc>
                <a:spcPct val="100000"/>
              </a:lnSpc>
              <a:spcBef>
                <a:spcPts val="100"/>
              </a:spcBef>
            </a:pPr>
            <a:r>
              <a:rPr lang="ja-JP" altLang="en-US" sz="1400" b="1" spc="-350" dirty="0">
                <a:solidFill>
                  <a:schemeClr val="tx1"/>
                </a:solidFill>
                <a:latin typeface="UD デジタル 教科書体 NP-R" panose="02020400000000000000" pitchFamily="18" charset="-128"/>
                <a:ea typeface="UD デジタル 教科書体 NP-R" panose="02020400000000000000" pitchFamily="18" charset="-128"/>
                <a:cs typeface="Malgun Gothic" panose="020B0503020000020004" charset="-127"/>
              </a:rPr>
              <a:t>４</a:t>
            </a:r>
            <a:endParaRPr sz="1400" dirty="0">
              <a:solidFill>
                <a:schemeClr val="tx1"/>
              </a:solidFill>
              <a:latin typeface="UD デジタル 教科書体 NP-R" panose="02020400000000000000" pitchFamily="18" charset="-128"/>
              <a:ea typeface="UD デジタル 教科書体 NP-R" panose="02020400000000000000" pitchFamily="18" charset="-128"/>
              <a:cs typeface="Malgun Gothic" panose="020B0503020000020004" charset="-127"/>
            </a:endParaRPr>
          </a:p>
        </p:txBody>
      </p:sp>
      <p:sp>
        <p:nvSpPr>
          <p:cNvPr id="14" name="正方形/長方形 13">
            <a:extLst>
              <a:ext uri="{FF2B5EF4-FFF2-40B4-BE49-F238E27FC236}">
                <a16:creationId xmlns:a16="http://schemas.microsoft.com/office/drawing/2014/main" id="{2E968758-3C0A-4DEE-92E7-DCE6DDD71B90}"/>
              </a:ext>
            </a:extLst>
          </p:cNvPr>
          <p:cNvSpPr/>
          <p:nvPr/>
        </p:nvSpPr>
        <p:spPr>
          <a:xfrm>
            <a:off x="-7589" y="-60325"/>
            <a:ext cx="7571677" cy="54761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40" name="object 40"/>
          <p:cNvSpPr txBox="1"/>
          <p:nvPr/>
        </p:nvSpPr>
        <p:spPr>
          <a:xfrm>
            <a:off x="186745" y="182611"/>
            <a:ext cx="7013919" cy="290464"/>
          </a:xfrm>
          <a:prstGeom prst="rect">
            <a:avLst/>
          </a:prstGeom>
          <a:noFill/>
        </p:spPr>
        <p:txBody>
          <a:bodyPr vert="horz" wrap="square" lIns="0" tIns="13335" rIns="0" bIns="0" rtlCol="0">
            <a:spAutoFit/>
          </a:bodyPr>
          <a:lstStyle/>
          <a:p>
            <a:pPr marL="12700" algn="ctr">
              <a:lnSpc>
                <a:spcPct val="100000"/>
              </a:lnSpc>
              <a:spcBef>
                <a:spcPts val="105"/>
              </a:spcBef>
            </a:pPr>
            <a:r>
              <a:rPr lang="ja-JP" altLang="en-US" b="1" spc="5" dirty="0">
                <a:solidFill>
                  <a:schemeClr val="bg1"/>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令和３年度 　「お茶のまち静岡市」ビジネスマッチング事業</a:t>
            </a:r>
            <a:endParaRPr lang="en-US" b="1" spc="-10" dirty="0">
              <a:solidFill>
                <a:schemeClr val="bg1"/>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p:txBody>
      </p:sp>
      <p:sp>
        <p:nvSpPr>
          <p:cNvPr id="20" name="四角形: 角を丸くする 19">
            <a:extLst>
              <a:ext uri="{FF2B5EF4-FFF2-40B4-BE49-F238E27FC236}">
                <a16:creationId xmlns:a16="http://schemas.microsoft.com/office/drawing/2014/main" id="{CC2ADEC3-C28F-41F6-AF31-5D1E4948790F}"/>
              </a:ext>
            </a:extLst>
          </p:cNvPr>
          <p:cNvSpPr/>
          <p:nvPr/>
        </p:nvSpPr>
        <p:spPr>
          <a:xfrm>
            <a:off x="1550103" y="665359"/>
            <a:ext cx="4174039" cy="438887"/>
          </a:xfrm>
          <a:prstGeom prst="roundRect">
            <a:avLst/>
          </a:prstGeom>
          <a:solidFill>
            <a:srgbClr val="009900"/>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bg1"/>
                </a:solidFill>
                <a:latin typeface="UD デジタル 教科書体 NP-R" panose="02020400000000000000" pitchFamily="18" charset="-128"/>
                <a:ea typeface="UD デジタル 教科書体 NP-R" panose="02020400000000000000" pitchFamily="18" charset="-128"/>
              </a:rPr>
              <a:t>茶生産者のパートナー</a:t>
            </a:r>
            <a:r>
              <a:rPr kumimoji="1" lang="ja-JP" altLang="en-US" sz="2000" b="1" dirty="0">
                <a:solidFill>
                  <a:schemeClr val="bg1"/>
                </a:solidFill>
                <a:latin typeface="UD デジタル 教科書体 NP-R" panose="02020400000000000000" pitchFamily="18" charset="-128"/>
                <a:ea typeface="UD デジタル 教科書体 NP-R" panose="02020400000000000000" pitchFamily="18" charset="-128"/>
              </a:rPr>
              <a:t>募集</a:t>
            </a:r>
          </a:p>
        </p:txBody>
      </p:sp>
      <p:cxnSp>
        <p:nvCxnSpPr>
          <p:cNvPr id="92" name="直線矢印コネクタ 91">
            <a:extLst>
              <a:ext uri="{FF2B5EF4-FFF2-40B4-BE49-F238E27FC236}">
                <a16:creationId xmlns:a16="http://schemas.microsoft.com/office/drawing/2014/main" id="{069307CF-1699-42BC-A6B5-01166BB47291}"/>
              </a:ext>
            </a:extLst>
          </p:cNvPr>
          <p:cNvCxnSpPr>
            <a:cxnSpLocks/>
          </p:cNvCxnSpPr>
          <p:nvPr/>
        </p:nvCxnSpPr>
        <p:spPr>
          <a:xfrm>
            <a:off x="3321050" y="6180680"/>
            <a:ext cx="824025" cy="0"/>
          </a:xfrm>
          <a:prstGeom prst="straightConnector1">
            <a:avLst/>
          </a:prstGeom>
          <a:ln w="349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4" name="直線矢印コネクタ 93">
            <a:extLst>
              <a:ext uri="{FF2B5EF4-FFF2-40B4-BE49-F238E27FC236}">
                <a16:creationId xmlns:a16="http://schemas.microsoft.com/office/drawing/2014/main" id="{FEADDC34-B04E-48B2-9EC7-2F00553A452E}"/>
              </a:ext>
            </a:extLst>
          </p:cNvPr>
          <p:cNvCxnSpPr>
            <a:cxnSpLocks/>
          </p:cNvCxnSpPr>
          <p:nvPr/>
        </p:nvCxnSpPr>
        <p:spPr>
          <a:xfrm>
            <a:off x="5378450" y="6180680"/>
            <a:ext cx="824025" cy="0"/>
          </a:xfrm>
          <a:prstGeom prst="straightConnector1">
            <a:avLst/>
          </a:prstGeom>
          <a:ln w="349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9" name="グループ化 28">
            <a:extLst>
              <a:ext uri="{FF2B5EF4-FFF2-40B4-BE49-F238E27FC236}">
                <a16:creationId xmlns:a16="http://schemas.microsoft.com/office/drawing/2014/main" id="{F06C8F42-F63B-44DB-8458-81A38B27FB38}"/>
              </a:ext>
            </a:extLst>
          </p:cNvPr>
          <p:cNvGrpSpPr/>
          <p:nvPr/>
        </p:nvGrpSpPr>
        <p:grpSpPr>
          <a:xfrm>
            <a:off x="3397250" y="5987243"/>
            <a:ext cx="370583" cy="380788"/>
            <a:chOff x="3452319" y="2847596"/>
            <a:chExt cx="370583" cy="380788"/>
          </a:xfrm>
          <a:solidFill>
            <a:srgbClr val="FF6600"/>
          </a:solidFill>
        </p:grpSpPr>
        <p:sp>
          <p:nvSpPr>
            <p:cNvPr id="76" name="object 7"/>
            <p:cNvSpPr/>
            <p:nvPr/>
          </p:nvSpPr>
          <p:spPr>
            <a:xfrm>
              <a:off x="3452319" y="2847596"/>
              <a:ext cx="370583" cy="380788"/>
            </a:xfrm>
            <a:custGeom>
              <a:avLst/>
              <a:gdLst/>
              <a:ahLst/>
              <a:cxnLst/>
              <a:rect l="l" t="t" r="r" b="b"/>
              <a:pathLst>
                <a:path w="432434" h="432435">
                  <a:moveTo>
                    <a:pt x="216001" y="0"/>
                  </a:moveTo>
                  <a:lnTo>
                    <a:pt x="166475" y="5701"/>
                  </a:lnTo>
                  <a:lnTo>
                    <a:pt x="121011" y="21944"/>
                  </a:lnTo>
                  <a:lnTo>
                    <a:pt x="80904" y="47436"/>
                  </a:lnTo>
                  <a:lnTo>
                    <a:pt x="47454" y="80883"/>
                  </a:lnTo>
                  <a:lnTo>
                    <a:pt x="21955" y="120992"/>
                  </a:lnTo>
                  <a:lnTo>
                    <a:pt x="5704" y="166471"/>
                  </a:lnTo>
                  <a:lnTo>
                    <a:pt x="0" y="216026"/>
                  </a:lnTo>
                  <a:lnTo>
                    <a:pt x="5704" y="265535"/>
                  </a:lnTo>
                  <a:lnTo>
                    <a:pt x="21955" y="310980"/>
                  </a:lnTo>
                  <a:lnTo>
                    <a:pt x="47454" y="351067"/>
                  </a:lnTo>
                  <a:lnTo>
                    <a:pt x="80904" y="384500"/>
                  </a:lnTo>
                  <a:lnTo>
                    <a:pt x="121011" y="409985"/>
                  </a:lnTo>
                  <a:lnTo>
                    <a:pt x="166475" y="426225"/>
                  </a:lnTo>
                  <a:lnTo>
                    <a:pt x="216001" y="431926"/>
                  </a:lnTo>
                  <a:lnTo>
                    <a:pt x="265527" y="426225"/>
                  </a:lnTo>
                  <a:lnTo>
                    <a:pt x="310992" y="409985"/>
                  </a:lnTo>
                  <a:lnTo>
                    <a:pt x="351098" y="384500"/>
                  </a:lnTo>
                  <a:lnTo>
                    <a:pt x="384549" y="351067"/>
                  </a:lnTo>
                  <a:lnTo>
                    <a:pt x="410047" y="310980"/>
                  </a:lnTo>
                  <a:lnTo>
                    <a:pt x="426298" y="265535"/>
                  </a:lnTo>
                  <a:lnTo>
                    <a:pt x="432003" y="216026"/>
                  </a:lnTo>
                  <a:lnTo>
                    <a:pt x="426298" y="166471"/>
                  </a:lnTo>
                  <a:lnTo>
                    <a:pt x="410047" y="120992"/>
                  </a:lnTo>
                  <a:lnTo>
                    <a:pt x="384549" y="80883"/>
                  </a:lnTo>
                  <a:lnTo>
                    <a:pt x="351098" y="47436"/>
                  </a:lnTo>
                  <a:lnTo>
                    <a:pt x="310992" y="21944"/>
                  </a:lnTo>
                  <a:lnTo>
                    <a:pt x="265527" y="5701"/>
                  </a:lnTo>
                  <a:lnTo>
                    <a:pt x="216001" y="0"/>
                  </a:lnTo>
                  <a:close/>
                </a:path>
              </a:pathLst>
            </a:custGeom>
            <a:grp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77" name="object 8"/>
            <p:cNvSpPr txBox="1"/>
            <p:nvPr/>
          </p:nvSpPr>
          <p:spPr>
            <a:xfrm>
              <a:off x="3531525" y="2916450"/>
              <a:ext cx="136588" cy="228268"/>
            </a:xfrm>
            <a:prstGeom prst="rect">
              <a:avLst/>
            </a:prstGeom>
            <a:grpFill/>
          </p:spPr>
          <p:txBody>
            <a:bodyPr vert="horz" wrap="square" lIns="0" tIns="12700" rIns="0" bIns="0" rtlCol="0">
              <a:spAutoFit/>
            </a:bodyPr>
            <a:lstStyle/>
            <a:p>
              <a:pPr marL="12700">
                <a:lnSpc>
                  <a:spcPct val="100000"/>
                </a:lnSpc>
                <a:spcBef>
                  <a:spcPts val="100"/>
                </a:spcBef>
              </a:pPr>
              <a:r>
                <a:rPr lang="ja-JP" altLang="en-US" sz="1400" b="1" spc="-350" dirty="0">
                  <a:solidFill>
                    <a:srgbClr val="FFFFFF"/>
                  </a:solidFill>
                  <a:latin typeface="UD デジタル 教科書体 NP-R" panose="02020400000000000000" pitchFamily="18" charset="-128"/>
                  <a:ea typeface="UD デジタル 教科書体 NP-R" panose="02020400000000000000" pitchFamily="18" charset="-128"/>
                  <a:cs typeface="Malgun Gothic" panose="020B0503020000020004" charset="-127"/>
                </a:rPr>
                <a:t>２</a:t>
              </a:r>
              <a:endParaRPr sz="1400" dirty="0">
                <a:latin typeface="UD デジタル 教科書体 NP-R" panose="02020400000000000000" pitchFamily="18" charset="-128"/>
                <a:ea typeface="UD デジタル 教科書体 NP-R" panose="02020400000000000000" pitchFamily="18" charset="-128"/>
                <a:cs typeface="Malgun Gothic" panose="020B0503020000020004" charset="-127"/>
              </a:endParaRPr>
            </a:p>
          </p:txBody>
        </p:sp>
      </p:grpSp>
      <p:grpSp>
        <p:nvGrpSpPr>
          <p:cNvPr id="78" name="グループ化 77"/>
          <p:cNvGrpSpPr/>
          <p:nvPr/>
        </p:nvGrpSpPr>
        <p:grpSpPr>
          <a:xfrm>
            <a:off x="5568716" y="5976531"/>
            <a:ext cx="370583" cy="380788"/>
            <a:chOff x="1495219" y="3103183"/>
            <a:chExt cx="370583" cy="380788"/>
          </a:xfrm>
          <a:solidFill>
            <a:srgbClr val="FF6600"/>
          </a:solidFill>
        </p:grpSpPr>
        <p:sp>
          <p:nvSpPr>
            <p:cNvPr id="80" name="object 7"/>
            <p:cNvSpPr/>
            <p:nvPr/>
          </p:nvSpPr>
          <p:spPr>
            <a:xfrm>
              <a:off x="1495219" y="3103183"/>
              <a:ext cx="370583" cy="380788"/>
            </a:xfrm>
            <a:custGeom>
              <a:avLst/>
              <a:gdLst/>
              <a:ahLst/>
              <a:cxnLst/>
              <a:rect l="l" t="t" r="r" b="b"/>
              <a:pathLst>
                <a:path w="432434" h="432435">
                  <a:moveTo>
                    <a:pt x="216001" y="0"/>
                  </a:moveTo>
                  <a:lnTo>
                    <a:pt x="166475" y="5701"/>
                  </a:lnTo>
                  <a:lnTo>
                    <a:pt x="121011" y="21944"/>
                  </a:lnTo>
                  <a:lnTo>
                    <a:pt x="80904" y="47436"/>
                  </a:lnTo>
                  <a:lnTo>
                    <a:pt x="47454" y="80883"/>
                  </a:lnTo>
                  <a:lnTo>
                    <a:pt x="21955" y="120992"/>
                  </a:lnTo>
                  <a:lnTo>
                    <a:pt x="5704" y="166471"/>
                  </a:lnTo>
                  <a:lnTo>
                    <a:pt x="0" y="216026"/>
                  </a:lnTo>
                  <a:lnTo>
                    <a:pt x="5704" y="265535"/>
                  </a:lnTo>
                  <a:lnTo>
                    <a:pt x="21955" y="310980"/>
                  </a:lnTo>
                  <a:lnTo>
                    <a:pt x="47454" y="351067"/>
                  </a:lnTo>
                  <a:lnTo>
                    <a:pt x="80904" y="384500"/>
                  </a:lnTo>
                  <a:lnTo>
                    <a:pt x="121011" y="409985"/>
                  </a:lnTo>
                  <a:lnTo>
                    <a:pt x="166475" y="426225"/>
                  </a:lnTo>
                  <a:lnTo>
                    <a:pt x="216001" y="431926"/>
                  </a:lnTo>
                  <a:lnTo>
                    <a:pt x="265527" y="426225"/>
                  </a:lnTo>
                  <a:lnTo>
                    <a:pt x="310992" y="409985"/>
                  </a:lnTo>
                  <a:lnTo>
                    <a:pt x="351098" y="384500"/>
                  </a:lnTo>
                  <a:lnTo>
                    <a:pt x="384549" y="351067"/>
                  </a:lnTo>
                  <a:lnTo>
                    <a:pt x="410047" y="310980"/>
                  </a:lnTo>
                  <a:lnTo>
                    <a:pt x="426298" y="265535"/>
                  </a:lnTo>
                  <a:lnTo>
                    <a:pt x="432003" y="216026"/>
                  </a:lnTo>
                  <a:lnTo>
                    <a:pt x="426298" y="166471"/>
                  </a:lnTo>
                  <a:lnTo>
                    <a:pt x="410047" y="120992"/>
                  </a:lnTo>
                  <a:lnTo>
                    <a:pt x="384549" y="80883"/>
                  </a:lnTo>
                  <a:lnTo>
                    <a:pt x="351098" y="47436"/>
                  </a:lnTo>
                  <a:lnTo>
                    <a:pt x="310992" y="21944"/>
                  </a:lnTo>
                  <a:lnTo>
                    <a:pt x="265527" y="5701"/>
                  </a:lnTo>
                  <a:lnTo>
                    <a:pt x="216001" y="0"/>
                  </a:lnTo>
                  <a:close/>
                </a:path>
              </a:pathLst>
            </a:custGeom>
            <a:grp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82" name="object 8"/>
            <p:cNvSpPr txBox="1"/>
            <p:nvPr/>
          </p:nvSpPr>
          <p:spPr>
            <a:xfrm>
              <a:off x="1582147" y="3185353"/>
              <a:ext cx="136588" cy="228268"/>
            </a:xfrm>
            <a:prstGeom prst="rect">
              <a:avLst/>
            </a:prstGeom>
            <a:grpFill/>
          </p:spPr>
          <p:txBody>
            <a:bodyPr vert="horz" wrap="square" lIns="0" tIns="12700" rIns="0" bIns="0" rtlCol="0">
              <a:spAutoFit/>
            </a:bodyPr>
            <a:lstStyle/>
            <a:p>
              <a:pPr marL="12700">
                <a:lnSpc>
                  <a:spcPct val="100000"/>
                </a:lnSpc>
                <a:spcBef>
                  <a:spcPts val="100"/>
                </a:spcBef>
              </a:pPr>
              <a:r>
                <a:rPr lang="ja-JP" altLang="en-US" sz="1400" b="1" spc="-350" dirty="0">
                  <a:solidFill>
                    <a:srgbClr val="FFFFFF"/>
                  </a:solidFill>
                  <a:latin typeface="UD デジタル 教科書体 NP-R" panose="02020400000000000000" pitchFamily="18" charset="-128"/>
                  <a:ea typeface="UD デジタル 教科書体 NP-R" panose="02020400000000000000" pitchFamily="18" charset="-128"/>
                  <a:cs typeface="Malgun Gothic" panose="020B0503020000020004" charset="-127"/>
                </a:rPr>
                <a:t>３</a:t>
              </a:r>
              <a:endParaRPr sz="1400" dirty="0">
                <a:latin typeface="UD デジタル 教科書体 NP-R" panose="02020400000000000000" pitchFamily="18" charset="-128"/>
                <a:ea typeface="UD デジタル 教科書体 NP-R" panose="02020400000000000000" pitchFamily="18" charset="-128"/>
                <a:cs typeface="Malgun Gothic" panose="020B0503020000020004" charset="-127"/>
              </a:endParaRPr>
            </a:p>
          </p:txBody>
        </p:sp>
      </p:grpSp>
      <p:sp>
        <p:nvSpPr>
          <p:cNvPr id="95" name="object 26">
            <a:extLst>
              <a:ext uri="{FF2B5EF4-FFF2-40B4-BE49-F238E27FC236}">
                <a16:creationId xmlns:a16="http://schemas.microsoft.com/office/drawing/2014/main" id="{B2FC6803-35D1-49DF-A5AA-1EE0AFA2D8EF}"/>
              </a:ext>
            </a:extLst>
          </p:cNvPr>
          <p:cNvSpPr/>
          <p:nvPr/>
        </p:nvSpPr>
        <p:spPr>
          <a:xfrm>
            <a:off x="275115" y="10453613"/>
            <a:ext cx="6954540" cy="48901"/>
          </a:xfrm>
          <a:custGeom>
            <a:avLst/>
            <a:gdLst/>
            <a:ahLst/>
            <a:cxnLst/>
            <a:rect l="l" t="t" r="r" b="b"/>
            <a:pathLst>
              <a:path w="6624320">
                <a:moveTo>
                  <a:pt x="0" y="0"/>
                </a:moveTo>
                <a:lnTo>
                  <a:pt x="6624065" y="0"/>
                </a:lnTo>
              </a:path>
            </a:pathLst>
          </a:custGeom>
          <a:ln w="12700">
            <a:solidFill>
              <a:srgbClr val="404040"/>
            </a:solidFill>
          </a:ln>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08" name="矢印: 五方向 107">
            <a:extLst>
              <a:ext uri="{FF2B5EF4-FFF2-40B4-BE49-F238E27FC236}">
                <a16:creationId xmlns:a16="http://schemas.microsoft.com/office/drawing/2014/main" id="{FB185B67-7088-4CE7-A5E2-CDB0324B3824}"/>
              </a:ext>
            </a:extLst>
          </p:cNvPr>
          <p:cNvSpPr/>
          <p:nvPr/>
        </p:nvSpPr>
        <p:spPr>
          <a:xfrm>
            <a:off x="5982920" y="9970129"/>
            <a:ext cx="1406001" cy="360045"/>
          </a:xfrm>
          <a:prstGeom prst="homePlat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9" name="テキスト ボックス 108">
            <a:extLst>
              <a:ext uri="{FF2B5EF4-FFF2-40B4-BE49-F238E27FC236}">
                <a16:creationId xmlns:a16="http://schemas.microsoft.com/office/drawing/2014/main" id="{E429EA04-838F-463B-B4FB-4B6C1612B1CA}"/>
              </a:ext>
            </a:extLst>
          </p:cNvPr>
          <p:cNvSpPr txBox="1"/>
          <p:nvPr/>
        </p:nvSpPr>
        <p:spPr>
          <a:xfrm>
            <a:off x="5818237" y="10000310"/>
            <a:ext cx="1662072" cy="276999"/>
          </a:xfrm>
          <a:prstGeom prst="rect">
            <a:avLst/>
          </a:prstGeom>
          <a:noFill/>
        </p:spPr>
        <p:txBody>
          <a:bodyPr wrap="square" rtlCol="0">
            <a:spAutoFit/>
          </a:bodyPr>
          <a:lstStyle/>
          <a:p>
            <a:pPr algn="ctr"/>
            <a:r>
              <a:rPr kumimoji="1" lang="ja-JP" altLang="en-US" sz="1200" b="1" dirty="0">
                <a:solidFill>
                  <a:schemeClr val="bg1"/>
                </a:solidFill>
                <a:latin typeface="UD デジタル 教科書体 NP-R" panose="02020400000000000000" pitchFamily="18" charset="-128"/>
                <a:ea typeface="UD デジタル 教科書体 NP-R" panose="02020400000000000000" pitchFamily="18" charset="-128"/>
              </a:rPr>
              <a:t>申込みは裏面へ</a:t>
            </a:r>
            <a:endParaRPr kumimoji="1" lang="en-US" altLang="ja-JP" sz="1200" b="1" dirty="0">
              <a:solidFill>
                <a:schemeClr val="bg1"/>
              </a:solidFill>
              <a:latin typeface="UD デジタル 教科書体 NP-R" panose="02020400000000000000" pitchFamily="18" charset="-128"/>
              <a:ea typeface="UD デジタル 教科書体 NP-R" panose="02020400000000000000" pitchFamily="18" charset="-128"/>
            </a:endParaRPr>
          </a:p>
        </p:txBody>
      </p:sp>
      <p:pic>
        <p:nvPicPr>
          <p:cNvPr id="34" name="図 33" descr="暗い, オレンジ, フライパン が含まれている画像&#10;&#10;自動的に生成された説明">
            <a:extLst>
              <a:ext uri="{FF2B5EF4-FFF2-40B4-BE49-F238E27FC236}">
                <a16:creationId xmlns:a16="http://schemas.microsoft.com/office/drawing/2014/main" id="{14F16049-39F4-47EA-8786-835BFE76F4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8275" y="350332"/>
            <a:ext cx="886034" cy="748699"/>
          </a:xfrm>
          <a:prstGeom prst="rect">
            <a:avLst/>
          </a:prstGeom>
        </p:spPr>
      </p:pic>
      <p:pic>
        <p:nvPicPr>
          <p:cNvPr id="37" name="図 36" descr="ケーキとコーヒー&#10;&#10;低い精度で自動的に生成された説明">
            <a:extLst>
              <a:ext uri="{FF2B5EF4-FFF2-40B4-BE49-F238E27FC236}">
                <a16:creationId xmlns:a16="http://schemas.microsoft.com/office/drawing/2014/main" id="{086B2A01-C16D-406D-BA65-AA12DB1E23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1703" y="649756"/>
            <a:ext cx="750285" cy="750285"/>
          </a:xfrm>
          <a:prstGeom prst="rect">
            <a:avLst/>
          </a:prstGeom>
        </p:spPr>
      </p:pic>
      <p:sp>
        <p:nvSpPr>
          <p:cNvPr id="73" name="object 5">
            <a:extLst>
              <a:ext uri="{FF2B5EF4-FFF2-40B4-BE49-F238E27FC236}">
                <a16:creationId xmlns:a16="http://schemas.microsoft.com/office/drawing/2014/main" id="{9D6B97F2-04BB-4C6F-B3CD-01D8A86ABE30}"/>
              </a:ext>
            </a:extLst>
          </p:cNvPr>
          <p:cNvSpPr txBox="1"/>
          <p:nvPr/>
        </p:nvSpPr>
        <p:spPr>
          <a:xfrm>
            <a:off x="360662" y="6770081"/>
            <a:ext cx="6928674" cy="174407"/>
          </a:xfrm>
          <a:prstGeom prst="rect">
            <a:avLst/>
          </a:prstGeom>
        </p:spPr>
        <p:txBody>
          <a:bodyPr vert="horz" wrap="square" lIns="0" tIns="12700" rIns="0" bIns="0" rtlCol="0">
            <a:spAutoFit/>
          </a:bodyPr>
          <a:lstStyle/>
          <a:p>
            <a:pPr marL="12700" algn="ctr">
              <a:lnSpc>
                <a:spcPct val="100000"/>
              </a:lnSpc>
              <a:spcBef>
                <a:spcPts val="100"/>
              </a:spcBef>
            </a:pPr>
            <a:r>
              <a:rPr lang="en-US" altLang="ja-JP" sz="1050" b="1"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r>
              <a:rPr lang="ja-JP" altLang="en-US" sz="1050" b="1"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本事業では①～③までのマッチングをサポートさせていただきます。④の商品化は個別に進めていただきます。</a:t>
            </a:r>
            <a:endParaRPr sz="1000" dirty="0">
              <a:solidFill>
                <a:srgbClr val="FF0000"/>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p:txBody>
      </p:sp>
      <p:pic>
        <p:nvPicPr>
          <p:cNvPr id="64" name="図 63">
            <a:extLst>
              <a:ext uri="{FF2B5EF4-FFF2-40B4-BE49-F238E27FC236}">
                <a16:creationId xmlns:a16="http://schemas.microsoft.com/office/drawing/2014/main" id="{68AEAEAB-7342-4FDB-8470-7260958C72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27" y="541953"/>
            <a:ext cx="1316025" cy="394808"/>
          </a:xfrm>
          <a:prstGeom prst="rect">
            <a:avLst/>
          </a:prstGeom>
        </p:spPr>
      </p:pic>
      <p:sp>
        <p:nvSpPr>
          <p:cNvPr id="88" name="正方形/長方形 87">
            <a:extLst>
              <a:ext uri="{FF2B5EF4-FFF2-40B4-BE49-F238E27FC236}">
                <a16:creationId xmlns:a16="http://schemas.microsoft.com/office/drawing/2014/main" id="{98B8DC57-6933-430A-89A2-F40BD5CFA400}"/>
              </a:ext>
            </a:extLst>
          </p:cNvPr>
          <p:cNvSpPr/>
          <p:nvPr/>
        </p:nvSpPr>
        <p:spPr>
          <a:xfrm rot="353377">
            <a:off x="127876" y="3494250"/>
            <a:ext cx="7305423" cy="16552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89" name="正方形/長方形 88">
            <a:extLst>
              <a:ext uri="{FF2B5EF4-FFF2-40B4-BE49-F238E27FC236}">
                <a16:creationId xmlns:a16="http://schemas.microsoft.com/office/drawing/2014/main" id="{2913C328-8816-40DF-8B7B-E2A4687603D4}"/>
              </a:ext>
            </a:extLst>
          </p:cNvPr>
          <p:cNvSpPr/>
          <p:nvPr/>
        </p:nvSpPr>
        <p:spPr>
          <a:xfrm rot="21355130">
            <a:off x="543887" y="3220868"/>
            <a:ext cx="6623708" cy="1980004"/>
          </a:xfrm>
          <a:prstGeom prst="rect">
            <a:avLst/>
          </a:prstGeom>
          <a:pattFill prst="pct90">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90" name="object 33">
            <a:extLst>
              <a:ext uri="{FF2B5EF4-FFF2-40B4-BE49-F238E27FC236}">
                <a16:creationId xmlns:a16="http://schemas.microsoft.com/office/drawing/2014/main" id="{40AF6B66-6D18-434F-871A-A9403D49F5D1}"/>
              </a:ext>
            </a:extLst>
          </p:cNvPr>
          <p:cNvSpPr txBox="1"/>
          <p:nvPr/>
        </p:nvSpPr>
        <p:spPr>
          <a:xfrm>
            <a:off x="2034091" y="3341490"/>
            <a:ext cx="3257936" cy="925061"/>
          </a:xfrm>
          <a:prstGeom prst="rect">
            <a:avLst/>
          </a:prstGeom>
        </p:spPr>
        <p:txBody>
          <a:bodyPr vert="horz" wrap="square" lIns="0" tIns="99060" rIns="0" bIns="0" rtlCol="0">
            <a:spAutoFit/>
          </a:bodyPr>
          <a:lstStyle/>
          <a:p>
            <a:pPr marL="83820">
              <a:lnSpc>
                <a:spcPts val="1300"/>
              </a:lnSpc>
              <a:spcBef>
                <a:spcPts val="605"/>
              </a:spcBef>
            </a:pPr>
            <a:r>
              <a:rPr lang="ja-JP" altLang="en-US"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●産地活性コンサルティング事業</a:t>
            </a:r>
            <a: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●ものづくり教育事業企画運営</a:t>
            </a:r>
            <a: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●直営セレクトショップ運営（東京２店舗）</a:t>
            </a:r>
            <a: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9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●旗艦店所在地：</a:t>
            </a:r>
            <a:r>
              <a:rPr lang="ja-JP" altLang="en-US" sz="900" spc="-1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港</a:t>
            </a:r>
            <a:r>
              <a:rPr lang="ja-JP" altLang="en-US" sz="9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区</a:t>
            </a:r>
            <a:r>
              <a:rPr lang="ja-JP" altLang="en-US" sz="900" spc="-1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赤</a:t>
            </a:r>
            <a:r>
              <a:rPr lang="ja-JP" altLang="en-US" sz="9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坂</a:t>
            </a:r>
            <a: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9-7-3</a:t>
            </a:r>
            <a:r>
              <a:rPr lang="ja-JP" altLang="en-US"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東京ミッドタウン３</a:t>
            </a:r>
            <a: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F</a:t>
            </a:r>
            <a:r>
              <a:rPr lang="ja-JP" altLang="en-US"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ja-JP" altLang="en-US"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9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●旗艦店</a:t>
            </a:r>
            <a:r>
              <a:rPr lang="ja-JP" altLang="en-US" sz="900" spc="-1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主</a:t>
            </a:r>
            <a:r>
              <a:rPr lang="ja-JP" altLang="en-US" sz="9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要</a:t>
            </a:r>
            <a:r>
              <a:rPr lang="ja-JP" altLang="en-US" sz="900" spc="-1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対象：富裕層、大使館関係者、外資系企業等</a:t>
            </a:r>
            <a:endParaRPr lang="ja-JP" altLang="en-US"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p:txBody>
      </p:sp>
      <p:pic>
        <p:nvPicPr>
          <p:cNvPr id="91" name="Picture 2">
            <a:extLst>
              <a:ext uri="{FF2B5EF4-FFF2-40B4-BE49-F238E27FC236}">
                <a16:creationId xmlns:a16="http://schemas.microsoft.com/office/drawing/2014/main" id="{6BA60E47-FB41-40A8-83C8-F2FB006F47A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237" y="4034094"/>
            <a:ext cx="2238023" cy="1444842"/>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93" name="テキスト ボックス 92">
            <a:extLst>
              <a:ext uri="{FF2B5EF4-FFF2-40B4-BE49-F238E27FC236}">
                <a16:creationId xmlns:a16="http://schemas.microsoft.com/office/drawing/2014/main" id="{4F1A2358-B19A-4FD0-B777-89F69F22B192}"/>
              </a:ext>
            </a:extLst>
          </p:cNvPr>
          <p:cNvSpPr txBox="1"/>
          <p:nvPr/>
        </p:nvSpPr>
        <p:spPr>
          <a:xfrm>
            <a:off x="1661238" y="3123805"/>
            <a:ext cx="3542058" cy="246221"/>
          </a:xfrm>
          <a:prstGeom prst="rect">
            <a:avLst/>
          </a:prstGeom>
          <a:solidFill>
            <a:srgbClr val="008000"/>
          </a:solidFill>
        </p:spPr>
        <p:txBody>
          <a:bodyPr wrap="square">
            <a:spAutoFit/>
          </a:bodyPr>
          <a:lstStyle/>
          <a:p>
            <a:r>
              <a:rPr lang="ja-JP" altLang="en-US" sz="1000" b="1" spc="-5" dirty="0">
                <a:solidFill>
                  <a:schemeClr val="bg1"/>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運営者：メイド・イン・ジャパン・プロジェクト株式会社</a:t>
            </a:r>
            <a:endParaRPr lang="ja-JP" altLang="en-US" sz="1000" dirty="0">
              <a:solidFill>
                <a:schemeClr val="bg1"/>
              </a:solidFill>
              <a:latin typeface="UD デジタル 教科書体 NP-R" panose="02020400000000000000" pitchFamily="18" charset="-128"/>
              <a:ea typeface="UD デジタル 教科書体 NP-R" panose="02020400000000000000" pitchFamily="18" charset="-128"/>
            </a:endParaRPr>
          </a:p>
        </p:txBody>
      </p:sp>
      <p:sp>
        <p:nvSpPr>
          <p:cNvPr id="96" name="楕円 95">
            <a:extLst>
              <a:ext uri="{FF2B5EF4-FFF2-40B4-BE49-F238E27FC236}">
                <a16:creationId xmlns:a16="http://schemas.microsoft.com/office/drawing/2014/main" id="{A790570D-1786-4DDF-974B-75F3CA499071}"/>
              </a:ext>
            </a:extLst>
          </p:cNvPr>
          <p:cNvSpPr/>
          <p:nvPr/>
        </p:nvSpPr>
        <p:spPr>
          <a:xfrm>
            <a:off x="395426" y="3050367"/>
            <a:ext cx="1048229" cy="1048229"/>
          </a:xfrm>
          <a:prstGeom prst="ellips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002060"/>
              </a:solidFill>
              <a:latin typeface="UD デジタル 教科書体 NP-R" panose="02020400000000000000" pitchFamily="18" charset="-128"/>
              <a:ea typeface="UD デジタル 教科書体 NP-R" panose="02020400000000000000" pitchFamily="18" charset="-128"/>
            </a:endParaRPr>
          </a:p>
        </p:txBody>
      </p:sp>
      <p:sp>
        <p:nvSpPr>
          <p:cNvPr id="97" name="テキスト ボックス 96">
            <a:extLst>
              <a:ext uri="{FF2B5EF4-FFF2-40B4-BE49-F238E27FC236}">
                <a16:creationId xmlns:a16="http://schemas.microsoft.com/office/drawing/2014/main" id="{4766DA64-7C7A-4C46-BE4E-9688B598813B}"/>
              </a:ext>
            </a:extLst>
          </p:cNvPr>
          <p:cNvSpPr txBox="1"/>
          <p:nvPr/>
        </p:nvSpPr>
        <p:spPr>
          <a:xfrm>
            <a:off x="275115" y="3182955"/>
            <a:ext cx="1299722" cy="830997"/>
          </a:xfrm>
          <a:prstGeom prst="rect">
            <a:avLst/>
          </a:prstGeom>
          <a:noFill/>
        </p:spPr>
        <p:txBody>
          <a:bodyPr wrap="square" rtlCol="0">
            <a:spAutoFit/>
          </a:bodyPr>
          <a:lstStyle/>
          <a:p>
            <a:pPr algn="ctr"/>
            <a:r>
              <a:rPr lang="ja-JP" altLang="en-US" sz="1200" b="1" dirty="0">
                <a:solidFill>
                  <a:schemeClr val="bg1"/>
                </a:solidFill>
                <a:latin typeface="UD デジタル 教科書体 NP-R" panose="02020400000000000000" pitchFamily="18" charset="-128"/>
                <a:ea typeface="UD デジタル 教科書体 NP-R" panose="02020400000000000000" pitchFamily="18" charset="-128"/>
              </a:rPr>
              <a:t>ブランド</a:t>
            </a:r>
            <a:endParaRPr lang="en-US" altLang="ja-JP" sz="1200" b="1" dirty="0">
              <a:solidFill>
                <a:schemeClr val="bg1"/>
              </a:solidFill>
              <a:latin typeface="UD デジタル 教科書体 NP-R" panose="02020400000000000000" pitchFamily="18" charset="-128"/>
              <a:ea typeface="UD デジタル 教科書体 NP-R" panose="02020400000000000000" pitchFamily="18" charset="-128"/>
            </a:endParaRPr>
          </a:p>
          <a:p>
            <a:pPr algn="ctr"/>
            <a:r>
              <a:rPr lang="ja-JP" altLang="en-US" sz="1200" b="1" dirty="0">
                <a:solidFill>
                  <a:schemeClr val="bg1"/>
                </a:solidFill>
                <a:latin typeface="UD デジタル 教科書体 NP-R" panose="02020400000000000000" pitchFamily="18" charset="-128"/>
                <a:ea typeface="UD デジタル 教科書体 NP-R" panose="02020400000000000000" pitchFamily="18" charset="-128"/>
              </a:rPr>
              <a:t>運営者</a:t>
            </a:r>
            <a:endParaRPr lang="en-US" altLang="ja-JP" sz="1200" b="1" dirty="0">
              <a:solidFill>
                <a:schemeClr val="bg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1200" b="1" dirty="0">
                <a:solidFill>
                  <a:schemeClr val="bg1"/>
                </a:solidFill>
                <a:latin typeface="UD デジタル 教科書体 NP-R" panose="02020400000000000000" pitchFamily="18" charset="-128"/>
                <a:ea typeface="UD デジタル 教科書体 NP-R" panose="02020400000000000000" pitchFamily="18" charset="-128"/>
              </a:rPr>
              <a:t>及び</a:t>
            </a:r>
            <a:endParaRPr kumimoji="1" lang="en-US" altLang="ja-JP" sz="1200" b="1" dirty="0">
              <a:solidFill>
                <a:schemeClr val="bg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1200" b="1" dirty="0">
                <a:solidFill>
                  <a:schemeClr val="bg1"/>
                </a:solidFill>
                <a:latin typeface="UD デジタル 教科書体 NP-R" panose="02020400000000000000" pitchFamily="18" charset="-128"/>
                <a:ea typeface="UD デジタル 教科書体 NP-R" panose="02020400000000000000" pitchFamily="18" charset="-128"/>
              </a:rPr>
              <a:t>主力商品</a:t>
            </a:r>
            <a:endParaRPr kumimoji="1" lang="en-US" altLang="ja-JP" sz="1200" b="1" dirty="0">
              <a:solidFill>
                <a:schemeClr val="bg1"/>
              </a:solidFill>
              <a:latin typeface="UD デジタル 教科書体 NP-R" panose="02020400000000000000" pitchFamily="18" charset="-128"/>
              <a:ea typeface="UD デジタル 教科書体 NP-R" panose="02020400000000000000" pitchFamily="18" charset="-128"/>
            </a:endParaRPr>
          </a:p>
        </p:txBody>
      </p:sp>
      <p:pic>
        <p:nvPicPr>
          <p:cNvPr id="99" name="図 98" descr="黒い背景と白い文字&#10;&#10;自動的に生成された説明">
            <a:extLst>
              <a:ext uri="{FF2B5EF4-FFF2-40B4-BE49-F238E27FC236}">
                <a16:creationId xmlns:a16="http://schemas.microsoft.com/office/drawing/2014/main" id="{9DEEA082-BB89-42D2-ABDF-916A7DBDBA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64071" y="3245630"/>
            <a:ext cx="1321192" cy="2041842"/>
          </a:xfrm>
          <a:prstGeom prst="rect">
            <a:avLst/>
          </a:prstGeom>
        </p:spPr>
      </p:pic>
      <p:sp>
        <p:nvSpPr>
          <p:cNvPr id="103" name="object 33">
            <a:extLst>
              <a:ext uri="{FF2B5EF4-FFF2-40B4-BE49-F238E27FC236}">
                <a16:creationId xmlns:a16="http://schemas.microsoft.com/office/drawing/2014/main" id="{D9050425-E7B1-46FE-A790-2324050347E3}"/>
              </a:ext>
            </a:extLst>
          </p:cNvPr>
          <p:cNvSpPr txBox="1"/>
          <p:nvPr/>
        </p:nvSpPr>
        <p:spPr>
          <a:xfrm>
            <a:off x="2254250" y="4543894"/>
            <a:ext cx="3835656" cy="925061"/>
          </a:xfrm>
          <a:prstGeom prst="rect">
            <a:avLst/>
          </a:prstGeom>
        </p:spPr>
        <p:txBody>
          <a:bodyPr vert="horz" wrap="square" lIns="0" tIns="99060" rIns="0" bIns="0" rtlCol="0">
            <a:spAutoFit/>
          </a:bodyPr>
          <a:lstStyle/>
          <a:p>
            <a:pPr marL="83820">
              <a:lnSpc>
                <a:spcPts val="1300"/>
              </a:lnSpc>
              <a:spcBef>
                <a:spcPts val="605"/>
              </a:spcBef>
            </a:pPr>
            <a:r>
              <a:rPr lang="ja-JP" altLang="en-US"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日本茶時間の豊かさを大切な人に贈りたい、シェアしたい。</a:t>
            </a:r>
            <a: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そんなときには「いい日になりますように」のグリーティング ティーを。</a:t>
            </a:r>
            <a: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さまざまなタイプのオリジナルギフトは選ぶ愉しみもひとしおです。</a:t>
            </a:r>
            <a: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日本茶を淹れながら、家族を、大切な人を想う。離れて暮らす家族へ、大切に想う気持ちを伝えるために贈りものを。　そんなときのために。</a:t>
            </a:r>
            <a:endParaRPr sz="900"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p:txBody>
      </p:sp>
      <p:sp>
        <p:nvSpPr>
          <p:cNvPr id="104" name="テキスト ボックス 103">
            <a:extLst>
              <a:ext uri="{FF2B5EF4-FFF2-40B4-BE49-F238E27FC236}">
                <a16:creationId xmlns:a16="http://schemas.microsoft.com/office/drawing/2014/main" id="{937D519E-2A6F-42CD-83A6-3B1FBA620E68}"/>
              </a:ext>
            </a:extLst>
          </p:cNvPr>
          <p:cNvSpPr txBox="1"/>
          <p:nvPr/>
        </p:nvSpPr>
        <p:spPr>
          <a:xfrm>
            <a:off x="2176210" y="4357475"/>
            <a:ext cx="3354640" cy="254237"/>
          </a:xfrm>
          <a:prstGeom prst="rect">
            <a:avLst/>
          </a:prstGeom>
          <a:solidFill>
            <a:srgbClr val="008000"/>
          </a:solidFill>
        </p:spPr>
        <p:txBody>
          <a:bodyPr wrap="square">
            <a:spAutoFit/>
          </a:bodyPr>
          <a:lstStyle/>
          <a:p>
            <a:pPr marL="12700" defTabSz="-635">
              <a:lnSpc>
                <a:spcPts val="1300"/>
              </a:lnSpc>
              <a:spcBef>
                <a:spcPts val="780"/>
              </a:spcBef>
              <a:buSzPct val="92000"/>
              <a:tabLst>
                <a:tab pos="165735" algn="l"/>
              </a:tabLst>
            </a:pPr>
            <a:r>
              <a:rPr lang="ja-JP" altLang="en-US" sz="1000" b="1" spc="-5" dirty="0">
                <a:solidFill>
                  <a:schemeClr val="bg1"/>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「いい日になりますように」グリーティング ティー</a:t>
            </a:r>
            <a:endParaRPr lang="en-US" altLang="ja-JP" sz="1000" b="1" spc="-5" dirty="0">
              <a:solidFill>
                <a:schemeClr val="bg1"/>
              </a:solidFill>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p:txBody>
      </p:sp>
      <p:sp>
        <p:nvSpPr>
          <p:cNvPr id="107" name="テキスト ボックス 106">
            <a:extLst>
              <a:ext uri="{FF2B5EF4-FFF2-40B4-BE49-F238E27FC236}">
                <a16:creationId xmlns:a16="http://schemas.microsoft.com/office/drawing/2014/main" id="{16E3167B-1804-40DF-A295-3348BCE6540B}"/>
              </a:ext>
            </a:extLst>
          </p:cNvPr>
          <p:cNvSpPr txBox="1"/>
          <p:nvPr/>
        </p:nvSpPr>
        <p:spPr>
          <a:xfrm>
            <a:off x="244125" y="9639898"/>
            <a:ext cx="1406001" cy="261610"/>
          </a:xfrm>
          <a:prstGeom prst="rect">
            <a:avLst/>
          </a:prstGeom>
          <a:noFill/>
        </p:spPr>
        <p:txBody>
          <a:bodyPr wrap="square">
            <a:spAutoFit/>
          </a:bodyPr>
          <a:lstStyle/>
          <a:p>
            <a:r>
              <a:rPr lang="ja-JP" altLang="en-US" sz="1100" b="1"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パートナー決定↓</a:t>
            </a:r>
            <a:endParaRPr lang="ja-JP" alt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図 38">
            <a:extLst>
              <a:ext uri="{FF2B5EF4-FFF2-40B4-BE49-F238E27FC236}">
                <a16:creationId xmlns:a16="http://schemas.microsoft.com/office/drawing/2014/main" id="{5005CD96-A723-4CCA-92D0-D77997A801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6450" y="9613173"/>
            <a:ext cx="2763495" cy="829049"/>
          </a:xfrm>
          <a:prstGeom prst="rect">
            <a:avLst/>
          </a:prstGeom>
        </p:spPr>
      </p:pic>
      <p:sp>
        <p:nvSpPr>
          <p:cNvPr id="51" name="四角形: 上の 2 つの角を丸める 50">
            <a:extLst>
              <a:ext uri="{FF2B5EF4-FFF2-40B4-BE49-F238E27FC236}">
                <a16:creationId xmlns:a16="http://schemas.microsoft.com/office/drawing/2014/main" id="{247A3074-A165-48A9-94F1-E55CCFD22100}"/>
              </a:ext>
            </a:extLst>
          </p:cNvPr>
          <p:cNvSpPr/>
          <p:nvPr/>
        </p:nvSpPr>
        <p:spPr>
          <a:xfrm rot="16200000">
            <a:off x="-131952" y="4205100"/>
            <a:ext cx="1069524" cy="355537"/>
          </a:xfrm>
          <a:prstGeom prst="round2SameRect">
            <a:avLst>
              <a:gd name="adj1" fmla="val 29146"/>
              <a:gd name="adj2" fmla="val 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aphicFrame>
        <p:nvGraphicFramePr>
          <p:cNvPr id="6" name="表 5"/>
          <p:cNvGraphicFramePr>
            <a:graphicFrameLocks noGrp="1"/>
          </p:cNvGraphicFramePr>
          <p:nvPr>
            <p:extLst>
              <p:ext uri="{D42A27DB-BD31-4B8C-83A1-F6EECF244321}">
                <p14:modId xmlns:p14="http://schemas.microsoft.com/office/powerpoint/2010/main" val="4166137244"/>
              </p:ext>
            </p:extLst>
          </p:nvPr>
        </p:nvGraphicFramePr>
        <p:xfrm>
          <a:off x="574691" y="3823372"/>
          <a:ext cx="6708759" cy="5107903"/>
        </p:xfrm>
        <a:graphic>
          <a:graphicData uri="http://schemas.openxmlformats.org/drawingml/2006/table">
            <a:tbl>
              <a:tblPr/>
              <a:tblGrid>
                <a:gridCol w="1305306">
                  <a:extLst>
                    <a:ext uri="{9D8B030D-6E8A-4147-A177-3AD203B41FA5}">
                      <a16:colId xmlns:a16="http://schemas.microsoft.com/office/drawing/2014/main" val="20000"/>
                    </a:ext>
                  </a:extLst>
                </a:gridCol>
                <a:gridCol w="1190817">
                  <a:extLst>
                    <a:ext uri="{9D8B030D-6E8A-4147-A177-3AD203B41FA5}">
                      <a16:colId xmlns:a16="http://schemas.microsoft.com/office/drawing/2014/main" val="20001"/>
                    </a:ext>
                  </a:extLst>
                </a:gridCol>
                <a:gridCol w="4212636">
                  <a:extLst>
                    <a:ext uri="{9D8B030D-6E8A-4147-A177-3AD203B41FA5}">
                      <a16:colId xmlns:a16="http://schemas.microsoft.com/office/drawing/2014/main" val="20002"/>
                    </a:ext>
                  </a:extLst>
                </a:gridCol>
              </a:tblGrid>
              <a:tr h="568971">
                <a:tc>
                  <a:txBody>
                    <a:bodyPr/>
                    <a:lstStyle/>
                    <a:p>
                      <a:pPr algn="ctr" fontAlgn="ctr"/>
                      <a:r>
                        <a:rPr lang="ja-JP" altLang="en-US"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rPr>
                        <a:t>社名・屋号</a:t>
                      </a:r>
                    </a:p>
                  </a:txBody>
                  <a:tcPr marL="67924" marR="67924" marT="33962" marB="339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fontAlgn="ctr"/>
                      <a:endParaRPr lang="ja-JP" altLang="en-US" sz="14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endParaRPr>
                    </a:p>
                  </a:txBody>
                  <a:tcPr marL="67924" marR="67924" marT="33962" marB="339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ja-JP"/>
                    </a:p>
                  </a:txBody>
                  <a:tcPr/>
                </a:tc>
                <a:extLst>
                  <a:ext uri="{0D108BD9-81ED-4DB2-BD59-A6C34878D82A}">
                    <a16:rowId xmlns:a16="http://schemas.microsoft.com/office/drawing/2014/main" val="10000"/>
                  </a:ext>
                </a:extLst>
              </a:tr>
              <a:tr h="568971">
                <a:tc>
                  <a:txBody>
                    <a:bodyPr/>
                    <a:lstStyle/>
                    <a:p>
                      <a:pPr algn="ctr" fontAlgn="ctr"/>
                      <a:r>
                        <a:rPr lang="ja-JP" altLang="en-US"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rPr>
                        <a:t>分類</a:t>
                      </a:r>
                      <a:endParaRPr lang="en-US" altLang="ja-JP"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endParaRPr>
                    </a:p>
                    <a:p>
                      <a:pPr algn="ctr" fontAlgn="ctr"/>
                      <a:r>
                        <a:rPr lang="ja-JP" altLang="en-US"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rPr>
                        <a:t>（✓を入れる）</a:t>
                      </a:r>
                      <a:endParaRPr lang="en-US" altLang="ja-JP"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endParaRPr>
                    </a:p>
                  </a:txBody>
                  <a:tcPr marL="67924" marR="67924" marT="33962" marB="339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fontAlgn="ctr"/>
                      <a:r>
                        <a:rPr lang="ja-JP" altLang="en-US" sz="1200" b="0" i="0" u="none" strike="noStrike" dirty="0" smtClean="0">
                          <a:solidFill>
                            <a:schemeClr val="tx1">
                              <a:lumMod val="95000"/>
                              <a:lumOff val="5000"/>
                            </a:schemeClr>
                          </a:solidFill>
                          <a:effectLst/>
                          <a:latin typeface="UD デジタル 教科書体 NP-R" panose="02020400000000000000" pitchFamily="18" charset="-128"/>
                          <a:ea typeface="UD デジタル 教科書体 NP-R" panose="02020400000000000000" pitchFamily="18" charset="-128"/>
                        </a:rPr>
                        <a:t>□個人</a:t>
                      </a:r>
                      <a:r>
                        <a:rPr lang="ja-JP" altLang="en-US" sz="1200" b="0" i="0" u="none" strike="noStrike" dirty="0">
                          <a:solidFill>
                            <a:schemeClr val="tx1">
                              <a:lumMod val="95000"/>
                              <a:lumOff val="5000"/>
                            </a:schemeClr>
                          </a:solidFill>
                          <a:effectLst/>
                          <a:latin typeface="UD デジタル 教科書体 NP-R" panose="02020400000000000000" pitchFamily="18" charset="-128"/>
                          <a:ea typeface="UD デジタル 教科書体 NP-R" panose="02020400000000000000" pitchFamily="18" charset="-128"/>
                        </a:rPr>
                        <a:t>　</a:t>
                      </a:r>
                      <a:r>
                        <a:rPr lang="ja-JP" altLang="en-US" sz="1200" b="0" i="0" u="none" strike="noStrike" dirty="0" smtClean="0">
                          <a:solidFill>
                            <a:schemeClr val="tx1">
                              <a:lumMod val="95000"/>
                              <a:lumOff val="5000"/>
                            </a:schemeClr>
                          </a:solidFill>
                          <a:effectLst/>
                          <a:latin typeface="UD デジタル 教科書体 NP-R" panose="02020400000000000000" pitchFamily="18" charset="-128"/>
                          <a:ea typeface="UD デジタル 教科書体 NP-R" panose="02020400000000000000" pitchFamily="18" charset="-128"/>
                        </a:rPr>
                        <a:t>　　</a:t>
                      </a:r>
                      <a:r>
                        <a:rPr lang="ja-JP" altLang="en-US" sz="1200" b="0" i="0" u="none" strike="noStrike" dirty="0">
                          <a:solidFill>
                            <a:schemeClr val="tx1">
                              <a:lumMod val="95000"/>
                              <a:lumOff val="5000"/>
                            </a:schemeClr>
                          </a:solidFill>
                          <a:effectLst/>
                          <a:latin typeface="UD デジタル 教科書体 NP-R" panose="02020400000000000000" pitchFamily="18" charset="-128"/>
                          <a:ea typeface="UD デジタル 教科書体 NP-R" panose="02020400000000000000" pitchFamily="18" charset="-128"/>
                        </a:rPr>
                        <a:t>　</a:t>
                      </a:r>
                      <a:r>
                        <a:rPr lang="ja-JP" altLang="en-US" sz="1200" b="0" i="0" u="none" strike="noStrike" dirty="0" smtClean="0">
                          <a:solidFill>
                            <a:schemeClr val="tx1">
                              <a:lumMod val="95000"/>
                              <a:lumOff val="5000"/>
                            </a:schemeClr>
                          </a:solidFill>
                          <a:effectLst/>
                          <a:latin typeface="UD デジタル 教科書体 NP-R" panose="02020400000000000000" pitchFamily="18" charset="-128"/>
                          <a:ea typeface="UD デジタル 教科書体 NP-R" panose="02020400000000000000" pitchFamily="18" charset="-128"/>
                        </a:rPr>
                        <a:t>□組合</a:t>
                      </a:r>
                      <a:r>
                        <a:rPr lang="ja-JP" altLang="en-US" sz="1200" b="0" i="0" u="none" strike="noStrike" dirty="0">
                          <a:solidFill>
                            <a:schemeClr val="tx1">
                              <a:lumMod val="95000"/>
                              <a:lumOff val="5000"/>
                            </a:schemeClr>
                          </a:solidFill>
                          <a:effectLst/>
                          <a:latin typeface="UD デジタル 教科書体 NP-R" panose="02020400000000000000" pitchFamily="18" charset="-128"/>
                          <a:ea typeface="UD デジタル 教科書体 NP-R" panose="02020400000000000000" pitchFamily="18" charset="-128"/>
                        </a:rPr>
                        <a:t>　</a:t>
                      </a:r>
                      <a:r>
                        <a:rPr lang="ja-JP" altLang="en-US" sz="1200" b="0" i="0" u="none" strike="noStrike" dirty="0" smtClean="0">
                          <a:solidFill>
                            <a:schemeClr val="tx1">
                              <a:lumMod val="95000"/>
                              <a:lumOff val="5000"/>
                            </a:schemeClr>
                          </a:solidFill>
                          <a:effectLst/>
                          <a:latin typeface="UD デジタル 教科書体 NP-R" panose="02020400000000000000" pitchFamily="18" charset="-128"/>
                          <a:ea typeface="UD デジタル 教科書体 NP-R" panose="02020400000000000000" pitchFamily="18" charset="-128"/>
                        </a:rPr>
                        <a:t>　　</a:t>
                      </a:r>
                      <a:r>
                        <a:rPr lang="ja-JP" altLang="en-US" sz="1200" b="0" i="0" u="none" strike="noStrike" dirty="0">
                          <a:solidFill>
                            <a:schemeClr val="tx1">
                              <a:lumMod val="95000"/>
                              <a:lumOff val="5000"/>
                            </a:schemeClr>
                          </a:solidFill>
                          <a:effectLst/>
                          <a:latin typeface="UD デジタル 教科書体 NP-R" panose="02020400000000000000" pitchFamily="18" charset="-128"/>
                          <a:ea typeface="UD デジタル 教科書体 NP-R" panose="02020400000000000000" pitchFamily="18" charset="-128"/>
                        </a:rPr>
                        <a:t>　</a:t>
                      </a:r>
                      <a:r>
                        <a:rPr lang="ja-JP" altLang="en-US" sz="1200" b="0" i="0" u="none" strike="noStrike" dirty="0" smtClean="0">
                          <a:solidFill>
                            <a:schemeClr val="tx1">
                              <a:lumMod val="95000"/>
                              <a:lumOff val="5000"/>
                            </a:schemeClr>
                          </a:solidFill>
                          <a:effectLst/>
                          <a:latin typeface="UD デジタル 教科書体 NP-R" panose="02020400000000000000" pitchFamily="18" charset="-128"/>
                          <a:ea typeface="UD デジタル 教科書体 NP-R" panose="02020400000000000000" pitchFamily="18" charset="-128"/>
                        </a:rPr>
                        <a:t>□法人　　</a:t>
                      </a:r>
                      <a:r>
                        <a:rPr lang="ja-JP" altLang="en-US" sz="1200" b="0" i="0" u="none" strike="noStrike" dirty="0">
                          <a:solidFill>
                            <a:schemeClr val="tx1">
                              <a:lumMod val="95000"/>
                              <a:lumOff val="5000"/>
                            </a:schemeClr>
                          </a:solidFill>
                          <a:effectLst/>
                          <a:latin typeface="UD デジタル 教科書体 NP-R" panose="02020400000000000000" pitchFamily="18" charset="-128"/>
                          <a:ea typeface="UD デジタル 教科書体 NP-R" panose="02020400000000000000" pitchFamily="18" charset="-128"/>
                        </a:rPr>
                        <a:t>　　□その他</a:t>
                      </a:r>
                    </a:p>
                  </a:txBody>
                  <a:tcPr marL="67924" marR="67924" marT="33962" marB="339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ja-JP"/>
                    </a:p>
                  </a:txBody>
                  <a:tcPr/>
                </a:tc>
                <a:extLst>
                  <a:ext uri="{0D108BD9-81ED-4DB2-BD59-A6C34878D82A}">
                    <a16:rowId xmlns:a16="http://schemas.microsoft.com/office/drawing/2014/main" val="10001"/>
                  </a:ext>
                </a:extLst>
              </a:tr>
              <a:tr h="568971">
                <a:tc rowSpan="4">
                  <a:txBody>
                    <a:bodyPr/>
                    <a:lstStyle/>
                    <a:p>
                      <a:pPr algn="ctr" fontAlgn="ctr"/>
                      <a:r>
                        <a:rPr lang="ja-JP" altLang="en-US"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rPr>
                        <a:t>ご連絡先</a:t>
                      </a:r>
                      <a:endParaRPr lang="en-US" altLang="ja-JP"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endParaRPr>
                    </a:p>
                    <a:p>
                      <a:pPr algn="ctr" fontAlgn="ctr"/>
                      <a:r>
                        <a:rPr lang="ja-JP" altLang="en-US"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rPr>
                        <a:t>住所等</a:t>
                      </a:r>
                    </a:p>
                  </a:txBody>
                  <a:tcPr marL="67924" marR="67924" marT="33962" marB="339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ja-JP" altLang="en-US" sz="1200" b="0" i="0" u="none" strike="noStrike" dirty="0">
                          <a:solidFill>
                            <a:schemeClr val="tx1">
                              <a:lumMod val="95000"/>
                              <a:lumOff val="5000"/>
                            </a:schemeClr>
                          </a:solidFill>
                          <a:effectLst/>
                          <a:latin typeface="UD デジタル 教科書体 NP-R" panose="02020400000000000000" pitchFamily="18" charset="-128"/>
                          <a:ea typeface="UD デジタル 教科書体 NP-R" panose="02020400000000000000" pitchFamily="18" charset="-128"/>
                        </a:rPr>
                        <a:t>申込者様名</a:t>
                      </a:r>
                    </a:p>
                  </a:txBody>
                  <a:tcPr marL="67924" marR="67924" marT="33962" marB="339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566420" rtl="0" eaLnBrk="1" fontAlgn="ctr" latinLnBrk="0" hangingPunct="1">
                        <a:lnSpc>
                          <a:spcPct val="100000"/>
                        </a:lnSpc>
                        <a:spcBef>
                          <a:spcPts val="0"/>
                        </a:spcBef>
                        <a:spcAft>
                          <a:spcPts val="0"/>
                        </a:spcAft>
                        <a:buClrTx/>
                        <a:buSzTx/>
                        <a:buFontTx/>
                        <a:buNone/>
                        <a:defRPr/>
                      </a:pPr>
                      <a:endParaRPr lang="ja-JP" altLang="en-US"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endParaRPr>
                    </a:p>
                  </a:txBody>
                  <a:tcPr marL="67924" marR="67924" marT="33962" marB="339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68971">
                <a:tc vMerge="1">
                  <a:txBody>
                    <a:bodyPr/>
                    <a:lstStyle/>
                    <a:p>
                      <a:endParaRPr lang="ja-JP"/>
                    </a:p>
                  </a:txBody>
                  <a:tcPr/>
                </a:tc>
                <a:tc>
                  <a:txBody>
                    <a:bodyPr/>
                    <a:lstStyle/>
                    <a:p>
                      <a:pPr algn="l" fontAlgn="ctr"/>
                      <a:r>
                        <a:rPr lang="ja-JP" altLang="en-US"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rPr>
                        <a:t>〒</a:t>
                      </a:r>
                    </a:p>
                  </a:txBody>
                  <a:tcPr marL="67924" marR="67924" marT="33962" marB="339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66420" rtl="0" eaLnBrk="1" fontAlgn="ctr" latinLnBrk="0" hangingPunct="1">
                        <a:lnSpc>
                          <a:spcPct val="100000"/>
                        </a:lnSpc>
                        <a:spcBef>
                          <a:spcPts val="0"/>
                        </a:spcBef>
                        <a:spcAft>
                          <a:spcPts val="0"/>
                        </a:spcAft>
                        <a:buClrTx/>
                        <a:buSzTx/>
                        <a:buFontTx/>
                        <a:buNone/>
                        <a:defRPr/>
                      </a:pPr>
                      <a:r>
                        <a:rPr lang="ja-JP" altLang="en-US"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rPr>
                        <a:t>住所</a:t>
                      </a:r>
                    </a:p>
                  </a:txBody>
                  <a:tcPr marL="67924" marR="67924" marT="33962" marB="339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68971">
                <a:tc vMerge="1">
                  <a:txBody>
                    <a:bodyPr/>
                    <a:lstStyle/>
                    <a:p>
                      <a:endParaRPr lang="ja-JP"/>
                    </a:p>
                  </a:txBody>
                  <a:tcPr marL="74842" marR="74842" marT="37421" marB="3742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marL="0" marR="0" lvl="0" indent="0" algn="l" defTabSz="56642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rPr>
                        <a:t>☎　　　　　　　　　　　　　　携帯</a:t>
                      </a:r>
                    </a:p>
                  </a:txBody>
                  <a:tcPr marL="67924" marR="67924" marT="33962" marB="339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ja-JP"/>
                    </a:p>
                  </a:txBody>
                  <a:tcPr/>
                </a:tc>
                <a:extLst>
                  <a:ext uri="{0D108BD9-81ED-4DB2-BD59-A6C34878D82A}">
                    <a16:rowId xmlns:a16="http://schemas.microsoft.com/office/drawing/2014/main" val="10004"/>
                  </a:ext>
                </a:extLst>
              </a:tr>
              <a:tr h="662848">
                <a:tc vMerge="1">
                  <a:txBody>
                    <a:bodyPr/>
                    <a:lstStyle/>
                    <a:p>
                      <a:endParaRPr lang="ja-JP"/>
                    </a:p>
                  </a:txBody>
                  <a:tcPr/>
                </a:tc>
                <a:tc gridSpan="2">
                  <a:txBody>
                    <a:bodyPr/>
                    <a:lstStyle/>
                    <a:p>
                      <a:pPr marL="0" marR="0" lvl="0" indent="0" algn="l" defTabSz="566420" rtl="0" eaLnBrk="1" fontAlgn="ctr" latinLnBrk="0" hangingPunct="1">
                        <a:lnSpc>
                          <a:spcPct val="100000"/>
                        </a:lnSpc>
                        <a:spcBef>
                          <a:spcPts val="0"/>
                        </a:spcBef>
                        <a:spcAft>
                          <a:spcPts val="0"/>
                        </a:spcAft>
                        <a:buClrTx/>
                        <a:buSzTx/>
                        <a:buFontTx/>
                        <a:buNone/>
                        <a:defRPr/>
                      </a:pPr>
                      <a:r>
                        <a:rPr lang="en-US" altLang="ja-JP"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rPr>
                        <a:t>E-mail</a:t>
                      </a:r>
                      <a:endParaRPr lang="ja-JP" altLang="en-US"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endParaRPr>
                    </a:p>
                  </a:txBody>
                  <a:tcPr marL="67924" marR="67924" marT="33962" marB="339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ja-JP"/>
                    </a:p>
                  </a:txBody>
                  <a:tcPr/>
                </a:tc>
                <a:extLst>
                  <a:ext uri="{0D108BD9-81ED-4DB2-BD59-A6C34878D82A}">
                    <a16:rowId xmlns:a16="http://schemas.microsoft.com/office/drawing/2014/main" val="10005"/>
                  </a:ext>
                </a:extLst>
              </a:tr>
              <a:tr h="1600200">
                <a:tc>
                  <a:txBody>
                    <a:bodyPr/>
                    <a:lstStyle/>
                    <a:p>
                      <a:pPr algn="ctr" fontAlgn="ctr"/>
                      <a:r>
                        <a:rPr lang="ja-JP" altLang="en-US" sz="120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rPr>
                        <a:t>応募動機</a:t>
                      </a:r>
                    </a:p>
                  </a:txBody>
                  <a:tcPr marL="67924" marR="67924" marT="33962" marB="3396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l" fontAlgn="ctr"/>
                      <a:r>
                        <a:rPr lang="en-US" altLang="ja-JP" sz="1000" b="0" i="0" u="none" strike="noStrike" dirty="0">
                          <a:solidFill>
                            <a:srgbClr val="FF0000"/>
                          </a:solidFill>
                          <a:effectLst/>
                          <a:latin typeface="UD デジタル 教科書体 NP-R" panose="02020400000000000000" pitchFamily="18" charset="-128"/>
                          <a:ea typeface="UD デジタル 教科書体 NP-R" panose="02020400000000000000" pitchFamily="18" charset="-128"/>
                        </a:rPr>
                        <a:t>※</a:t>
                      </a:r>
                      <a:r>
                        <a:rPr lang="ja-JP" altLang="en-US" sz="1000" b="0" i="0" u="none" strike="noStrike" dirty="0">
                          <a:solidFill>
                            <a:srgbClr val="FF0000"/>
                          </a:solidFill>
                          <a:effectLst/>
                          <a:latin typeface="UD デジタル 教科書体 NP-R" panose="02020400000000000000" pitchFamily="18" charset="-128"/>
                          <a:ea typeface="UD デジタル 教科書体 NP-R" panose="02020400000000000000" pitchFamily="18" charset="-128"/>
                        </a:rPr>
                        <a:t>新しい取り組みをしたい、地域を変えたい、産地を活性化したいなど自由に記載ください。</a:t>
                      </a:r>
                      <a:r>
                        <a:rPr lang="en-US" altLang="ja-JP" sz="1000" b="0" i="0" u="none" strike="noStrike" dirty="0">
                          <a:solidFill>
                            <a:srgbClr val="FF0000"/>
                          </a:solidFill>
                          <a:effectLst/>
                          <a:latin typeface="UD デジタル 教科書体 NP-R" panose="02020400000000000000" pitchFamily="18" charset="-128"/>
                          <a:ea typeface="UD デジタル 教科書体 NP-R" panose="02020400000000000000" pitchFamily="18" charset="-128"/>
                        </a:rPr>
                        <a:t/>
                      </a:r>
                      <a:br>
                        <a:rPr lang="en-US" altLang="ja-JP" sz="1000" b="0" i="0" u="none" strike="noStrike" dirty="0">
                          <a:solidFill>
                            <a:srgbClr val="FF0000"/>
                          </a:solidFill>
                          <a:effectLst/>
                          <a:latin typeface="UD デジタル 教科書体 NP-R" panose="02020400000000000000" pitchFamily="18" charset="-128"/>
                          <a:ea typeface="UD デジタル 教科書体 NP-R" panose="02020400000000000000" pitchFamily="18" charset="-128"/>
                        </a:rPr>
                      </a:br>
                      <a:r>
                        <a:rPr lang="ja-JP" altLang="en-US" sz="1000" b="0" i="0" u="none" strike="noStrike" dirty="0">
                          <a:solidFill>
                            <a:srgbClr val="FF0000"/>
                          </a:solidFill>
                          <a:effectLst/>
                          <a:latin typeface="UD デジタル 教科書体 NP-R" panose="02020400000000000000" pitchFamily="18" charset="-128"/>
                          <a:ea typeface="UD デジタル 教科書体 NP-R" panose="02020400000000000000" pitchFamily="18" charset="-128"/>
                        </a:rPr>
                        <a:t>　ブランドプロデューサーと共有させていただきます。</a:t>
                      </a:r>
                      <a:endParaRPr lang="en-US" altLang="ja-JP" sz="1000" b="0" i="0" u="none" strike="noStrike" dirty="0">
                        <a:solidFill>
                          <a:srgbClr val="FF0000"/>
                        </a:solidFill>
                        <a:effectLst/>
                        <a:latin typeface="UD デジタル 教科書体 NP-R" panose="02020400000000000000" pitchFamily="18" charset="-128"/>
                        <a:ea typeface="UD デジタル 教科書体 NP-R" panose="02020400000000000000" pitchFamily="18" charset="-128"/>
                      </a:endParaRPr>
                    </a:p>
                    <a:p>
                      <a:pPr algn="l" fontAlgn="ctr"/>
                      <a:endParaRPr lang="en-US" altLang="ja-JP" sz="1050" b="0" i="0" u="none" strike="noStrike" dirty="0">
                        <a:solidFill>
                          <a:srgbClr val="000000"/>
                        </a:solidFill>
                        <a:effectLst/>
                        <a:latin typeface="UD デジタル 教科書体 NP-R" panose="02020400000000000000" pitchFamily="18" charset="-128"/>
                        <a:ea typeface="UD デジタル 教科書体 NP-R" panose="02020400000000000000" pitchFamily="18" charset="-128"/>
                      </a:endParaRPr>
                    </a:p>
                  </a:txBody>
                  <a:tcPr marL="67924" marR="67924" marT="33962" marB="3396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ja-JP"/>
                    </a:p>
                  </a:txBody>
                  <a:tcPr/>
                </a:tc>
                <a:extLst>
                  <a:ext uri="{0D108BD9-81ED-4DB2-BD59-A6C34878D82A}">
                    <a16:rowId xmlns:a16="http://schemas.microsoft.com/office/drawing/2014/main" val="10006"/>
                  </a:ext>
                </a:extLst>
              </a:tr>
            </a:tbl>
          </a:graphicData>
        </a:graphic>
      </p:graphicFrame>
      <p:sp>
        <p:nvSpPr>
          <p:cNvPr id="30" name="テキスト ボックス 29"/>
          <p:cNvSpPr txBox="1"/>
          <p:nvPr/>
        </p:nvSpPr>
        <p:spPr>
          <a:xfrm>
            <a:off x="3092450" y="6672446"/>
            <a:ext cx="4186509" cy="230832"/>
          </a:xfrm>
          <a:prstGeom prst="rect">
            <a:avLst/>
          </a:prstGeom>
          <a:noFill/>
        </p:spPr>
        <p:txBody>
          <a:bodyPr wrap="square" rtlCol="0">
            <a:spAutoFit/>
          </a:bodyPr>
          <a:lstStyle/>
          <a:p>
            <a:r>
              <a:rPr lang="en-US" altLang="ja-JP" sz="900" dirty="0">
                <a:solidFill>
                  <a:srgbClr val="FF0000"/>
                </a:solidFill>
                <a:latin typeface="UD デジタル 教科書体 NP-R" panose="02020400000000000000" pitchFamily="18" charset="-128"/>
                <a:ea typeface="UD デジタル 教科書体 NP-R" panose="02020400000000000000" pitchFamily="18" charset="-128"/>
              </a:rPr>
              <a:t>※Excel</a:t>
            </a:r>
            <a:r>
              <a:rPr lang="ja-JP" altLang="en-US" sz="900" dirty="0">
                <a:solidFill>
                  <a:srgbClr val="FF0000"/>
                </a:solidFill>
                <a:latin typeface="UD デジタル 教科書体 NP-R" panose="02020400000000000000" pitchFamily="18" charset="-128"/>
                <a:ea typeface="UD デジタル 教科書体 NP-R" panose="02020400000000000000" pitchFamily="18" charset="-128"/>
              </a:rPr>
              <a:t>ファイルの「生産者情報シート」をお送りできるメールアドレス推奨</a:t>
            </a:r>
          </a:p>
        </p:txBody>
      </p:sp>
      <p:sp>
        <p:nvSpPr>
          <p:cNvPr id="14" name="テキスト ボックス 13"/>
          <p:cNvSpPr txBox="1"/>
          <p:nvPr/>
        </p:nvSpPr>
        <p:spPr>
          <a:xfrm>
            <a:off x="3933415" y="8929043"/>
            <a:ext cx="3470259" cy="230832"/>
          </a:xfrm>
          <a:prstGeom prst="rect">
            <a:avLst/>
          </a:prstGeom>
          <a:noFill/>
        </p:spPr>
        <p:txBody>
          <a:bodyPr wrap="square" rtlCol="0">
            <a:spAutoFit/>
          </a:bodyPr>
          <a:lstStyle/>
          <a:p>
            <a:r>
              <a:rPr lang="en-US" altLang="ja-JP" sz="900" dirty="0">
                <a:latin typeface="UD デジタル 教科書体 NP-R" panose="02020400000000000000" pitchFamily="18" charset="-128"/>
                <a:ea typeface="UD デジタル 教科書体 NP-R" panose="02020400000000000000" pitchFamily="18" charset="-128"/>
              </a:rPr>
              <a:t>※</a:t>
            </a:r>
            <a:r>
              <a:rPr lang="ja-JP" altLang="en-US" sz="900" dirty="0">
                <a:latin typeface="UD デジタル 教科書体 NP-R" panose="02020400000000000000" pitchFamily="18" charset="-128"/>
                <a:ea typeface="UD デジタル 教科書体 NP-R" panose="02020400000000000000" pitchFamily="18" charset="-128"/>
              </a:rPr>
              <a:t>取得した個人情報は、本事業の連絡以外には使用致しません</a:t>
            </a:r>
          </a:p>
        </p:txBody>
      </p:sp>
      <p:sp>
        <p:nvSpPr>
          <p:cNvPr id="22" name="object 20"/>
          <p:cNvSpPr txBox="1"/>
          <p:nvPr/>
        </p:nvSpPr>
        <p:spPr>
          <a:xfrm>
            <a:off x="249279" y="846634"/>
            <a:ext cx="7058661" cy="2016578"/>
          </a:xfrm>
          <a:prstGeom prst="rect">
            <a:avLst/>
          </a:prstGeom>
        </p:spPr>
        <p:txBody>
          <a:bodyPr vert="horz" wrap="square" lIns="0" tIns="13335" rIns="0" bIns="0" rtlCol="0">
            <a:spAutoFit/>
          </a:bodyPr>
          <a:lstStyle/>
          <a:p>
            <a:pPr marR="5080" defTabSz="-635">
              <a:lnSpc>
                <a:spcPts val="2000"/>
              </a:lnSpc>
              <a:spcBef>
                <a:spcPts val="105"/>
              </a:spcBef>
              <a:tabLst>
                <a:tab pos="84455" algn="l"/>
              </a:tabLst>
            </a:pPr>
            <a:r>
              <a:rPr lang="ja-JP" altLang="en-US" sz="1600" b="1"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●対象となる事業者</a:t>
            </a:r>
            <a:endParaRPr lang="en-US" altLang="ja-JP" sz="16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a:p>
            <a:pPr marR="5080" indent="0" defTabSz="-635">
              <a:lnSpc>
                <a:spcPts val="2000"/>
              </a:lnSpc>
              <a:spcBef>
                <a:spcPts val="105"/>
              </a:spcBef>
              <a:buFont typeface="Arial" panose="020B0604020202020204"/>
              <a:buNone/>
              <a:tabLst>
                <a:tab pos="84455" algn="l"/>
              </a:tabLst>
            </a:pPr>
            <a:r>
              <a:rPr lang="ja-JP" altLang="en-US" sz="14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・静岡市内でお茶を生産する農業事業者（個人、法人は問わない）</a:t>
            </a:r>
            <a:endParaRPr lang="en-US" altLang="ja-JP" sz="14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a:p>
            <a:pPr marR="5080" defTabSz="-635">
              <a:lnSpc>
                <a:spcPts val="2000"/>
              </a:lnSpc>
              <a:spcBef>
                <a:spcPts val="105"/>
              </a:spcBef>
              <a:tabLst>
                <a:tab pos="84455" algn="l"/>
              </a:tabLst>
            </a:pPr>
            <a:r>
              <a:rPr lang="ja-JP" altLang="en-US" sz="1600" b="1"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●参加要件</a:t>
            </a:r>
            <a:endParaRPr lang="en-US" altLang="ja-JP" sz="16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a:p>
            <a:pPr marR="5080" indent="0" defTabSz="-635">
              <a:spcBef>
                <a:spcPts val="105"/>
              </a:spcBef>
              <a:buFont typeface="Arial" panose="020B0604020202020204"/>
              <a:buNone/>
              <a:tabLst>
                <a:tab pos="84455" algn="l"/>
              </a:tabLst>
            </a:pPr>
            <a:r>
              <a:rPr lang="ja-JP" altLang="en-US"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⑴ 「いい日になりますように」ブランドの取組についてご理解いただくこと。</a:t>
            </a:r>
            <a:r>
              <a:rPr lang="en-US" altLang="ja-JP"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こちらブランド紹介サイトを十分にご確認ください。　</a:t>
            </a:r>
            <a:r>
              <a:rPr lang="en-US" altLang="ja-JP" sz="1600" b="1" spc="5" dirty="0">
                <a:solidFill>
                  <a:schemeClr val="accent1">
                    <a:lumMod val="75000"/>
                  </a:schemeClr>
                </a:solidFill>
                <a:latin typeface="UD デジタル 教科書体 NP-R" panose="02020400000000000000" pitchFamily="18" charset="-128"/>
                <a:ea typeface="UD デジタル 教科書体 NP-R" panose="02020400000000000000" pitchFamily="18" charset="-128"/>
                <a:cs typeface="Aharoni" panose="02010803020104030203" pitchFamily="2" charset="-79"/>
                <a:hlinkClick r:id="rId3">
                  <a:extLst>
                    <a:ext uri="{A12FA001-AC4F-418D-AE19-62706E023703}">
                      <ahyp:hlinkClr xmlns="" xmlns:ahyp="http://schemas.microsoft.com/office/drawing/2018/hyperlinkcolor" val="tx"/>
                    </a:ext>
                  </a:extLst>
                </a:hlinkClick>
              </a:rPr>
              <a:t>https://iihini.style/</a:t>
            </a:r>
            <a:endParaRPr lang="en-US" altLang="ja-JP" sz="1600" b="1" spc="5" dirty="0">
              <a:solidFill>
                <a:schemeClr val="accent1">
                  <a:lumMod val="75000"/>
                </a:schemeClr>
              </a:solidFill>
              <a:latin typeface="UD デジタル 教科書体 NP-R" panose="02020400000000000000" pitchFamily="18" charset="-128"/>
              <a:ea typeface="UD デジタル 教科書体 NP-R" panose="02020400000000000000" pitchFamily="18" charset="-128"/>
              <a:cs typeface="Aharoni" panose="02010803020104030203" pitchFamily="2" charset="-79"/>
            </a:endParaRPr>
          </a:p>
          <a:p>
            <a:pPr marR="5080" indent="0" defTabSz="-635">
              <a:spcBef>
                <a:spcPts val="105"/>
              </a:spcBef>
              <a:buFont typeface="Arial" panose="020B0604020202020204"/>
              <a:buNone/>
              <a:tabLst>
                <a:tab pos="84455" algn="l"/>
              </a:tabLst>
            </a:pPr>
            <a:r>
              <a:rPr lang="ja-JP" altLang="en-US"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⑵ 同ブランドとの</a:t>
            </a:r>
            <a:r>
              <a:rPr lang="en-US" altLang="ja-JP"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OEM</a:t>
            </a:r>
            <a:r>
              <a:rPr lang="ja-JP" altLang="en-US"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契約</a:t>
            </a:r>
            <a:r>
              <a:rPr lang="en-US" altLang="ja-JP"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a:t>
            </a:r>
            <a:r>
              <a:rPr lang="ja-JP" altLang="en-US"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注</a:t>
            </a:r>
            <a:r>
              <a:rPr lang="en-US" altLang="ja-JP"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1)</a:t>
            </a:r>
            <a:r>
              <a:rPr lang="ja-JP" altLang="en-US"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及びタイアップ商品企画開発に同意いただける事業者様。</a:t>
            </a:r>
            <a:endParaRPr lang="en-US" altLang="ja-JP"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a:p>
            <a:pPr marR="5080" indent="0" defTabSz="-635">
              <a:spcBef>
                <a:spcPts val="105"/>
              </a:spcBef>
              <a:buFont typeface="Arial" panose="020B0604020202020204"/>
              <a:buNone/>
              <a:tabLst>
                <a:tab pos="84455" algn="l"/>
              </a:tabLst>
            </a:pPr>
            <a:r>
              <a:rPr lang="ja-JP" altLang="en-US"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⑶ 上記を踏まえて以下の記入欄に必要事項をご記入ください。ご応募いただいた方には、</a:t>
            </a:r>
            <a:r>
              <a:rPr lang="en-US" altLang="ja-JP"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r>
              <a:rPr lang="ja-JP" altLang="en-US"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事業コーディネーターより「生産者情報シート」</a:t>
            </a:r>
            <a:r>
              <a:rPr lang="en-US" altLang="ja-JP"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t>
            </a:r>
            <a:r>
              <a:rPr lang="ja-JP" altLang="en-US"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注</a:t>
            </a:r>
            <a:r>
              <a:rPr lang="en-US" altLang="ja-JP"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2)</a:t>
            </a:r>
            <a:r>
              <a:rPr lang="ja-JP" altLang="en-US"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を別途お送りいたします。</a:t>
            </a:r>
            <a:r>
              <a:rPr lang="en-US" altLang="ja-JP" sz="14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t/>
            </a:r>
            <a:br>
              <a:rPr lang="en-US" altLang="ja-JP" sz="14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rPr>
            </a:br>
            <a:endParaRPr lang="en-US" altLang="ja-JP" sz="1200" spc="5" dirty="0">
              <a:latin typeface="UD デジタル 教科書体 NP-R" panose="02020400000000000000" pitchFamily="18" charset="-128"/>
              <a:ea typeface="UD デジタル 教科書体 NP-R" panose="02020400000000000000" pitchFamily="18" charset="-128"/>
              <a:cs typeface="游ゴシック" panose="020B0400000000000000" pitchFamily="50" charset="-128"/>
            </a:endParaRPr>
          </a:p>
        </p:txBody>
      </p:sp>
      <p:sp>
        <p:nvSpPr>
          <p:cNvPr id="31" name="正方形/長方形 30"/>
          <p:cNvSpPr/>
          <p:nvPr/>
        </p:nvSpPr>
        <p:spPr>
          <a:xfrm>
            <a:off x="236395" y="3487321"/>
            <a:ext cx="7068820" cy="338554"/>
          </a:xfrm>
          <a:prstGeom prst="rect">
            <a:avLst/>
          </a:prstGeom>
          <a:solidFill>
            <a:srgbClr val="FF6600"/>
          </a:solidFill>
          <a:ln w="28575">
            <a:noFill/>
          </a:ln>
        </p:spPr>
        <p:txBody>
          <a:bodyPr wrap="square">
            <a:spAutoFit/>
          </a:bodyPr>
          <a:lstStyle/>
          <a:p>
            <a:pPr algn="ctr"/>
            <a:r>
              <a:rPr lang="en-US" altLang="ja-JP" sz="1600" b="1" dirty="0">
                <a:solidFill>
                  <a:srgbClr val="FFFFFF"/>
                </a:solidFill>
                <a:latin typeface="UD デジタル 教科書体 NP-R" panose="02020400000000000000" pitchFamily="18" charset="-128"/>
                <a:ea typeface="UD デジタル 教科書体 NP-R" panose="02020400000000000000" pitchFamily="18" charset="-128"/>
              </a:rPr>
              <a:t>FAX </a:t>
            </a:r>
            <a:r>
              <a:rPr lang="ja-JP" altLang="en-US" sz="1600" b="1" dirty="0">
                <a:solidFill>
                  <a:srgbClr val="FFFFFF"/>
                </a:solidFill>
                <a:latin typeface="UD デジタル 教科書体 NP-R" panose="02020400000000000000" pitchFamily="18" charset="-128"/>
                <a:ea typeface="UD デジタル 教科書体 NP-R" panose="02020400000000000000" pitchFamily="18" charset="-128"/>
              </a:rPr>
              <a:t>➡ </a:t>
            </a:r>
            <a:r>
              <a:rPr lang="en-US" altLang="ja-JP" sz="1600" b="1" dirty="0">
                <a:solidFill>
                  <a:srgbClr val="FFFFFF"/>
                </a:solidFill>
                <a:latin typeface="UD デジタル 教科書体 NP-R" panose="02020400000000000000" pitchFamily="18" charset="-128"/>
                <a:ea typeface="UD デジタル 教科書体 NP-R" panose="02020400000000000000" pitchFamily="18" charset="-128"/>
              </a:rPr>
              <a:t>054-354-2482</a:t>
            </a:r>
            <a:r>
              <a:rPr lang="ja-JP" altLang="en-US" sz="1600" b="1" dirty="0">
                <a:solidFill>
                  <a:srgbClr val="FFFFFF"/>
                </a:solidFill>
                <a:latin typeface="UD デジタル 教科書体 NP-R" panose="02020400000000000000" pitchFamily="18" charset="-128"/>
                <a:ea typeface="UD デジタル 教科書体 NP-R" panose="02020400000000000000" pitchFamily="18" charset="-128"/>
              </a:rPr>
              <a:t>　</a:t>
            </a:r>
            <a:r>
              <a:rPr lang="en-US" altLang="ja-JP" sz="1600" b="1" dirty="0">
                <a:solidFill>
                  <a:srgbClr val="FFFFFF"/>
                </a:solidFill>
                <a:latin typeface="UD デジタル 教科書体 NP-R" panose="02020400000000000000" pitchFamily="18" charset="-128"/>
                <a:ea typeface="UD デジタル 教科書体 NP-R" panose="02020400000000000000" pitchFamily="18" charset="-128"/>
              </a:rPr>
              <a:t>E-</a:t>
            </a:r>
            <a:r>
              <a:rPr lang="ja-JP" altLang="en-US" sz="1600" b="1" dirty="0">
                <a:solidFill>
                  <a:srgbClr val="FFFFFF"/>
                </a:solidFill>
                <a:latin typeface="UD デジタル 教科書体 NP-R" panose="02020400000000000000" pitchFamily="18" charset="-128"/>
                <a:ea typeface="UD デジタル 教科書体 NP-R" panose="02020400000000000000" pitchFamily="18" charset="-128"/>
              </a:rPr>
              <a:t>ｍ</a:t>
            </a:r>
            <a:r>
              <a:rPr lang="en-US" altLang="ja-JP" sz="1600" b="1" dirty="0">
                <a:solidFill>
                  <a:srgbClr val="FFFFFF"/>
                </a:solidFill>
                <a:latin typeface="UD デジタル 教科書体 NP-R" panose="02020400000000000000" pitchFamily="18" charset="-128"/>
                <a:ea typeface="UD デジタル 教科書体 NP-R" panose="02020400000000000000" pitchFamily="18" charset="-128"/>
              </a:rPr>
              <a:t>ail</a:t>
            </a:r>
            <a:r>
              <a:rPr lang="ja-JP" altLang="en-US" sz="1600" b="1" dirty="0">
                <a:solidFill>
                  <a:srgbClr val="FFFFFF"/>
                </a:solidFill>
                <a:latin typeface="UD デジタル 教科書体 NP-R" panose="02020400000000000000" pitchFamily="18" charset="-128"/>
                <a:ea typeface="UD デジタル 教科書体 NP-R" panose="02020400000000000000" pitchFamily="18" charset="-128"/>
              </a:rPr>
              <a:t> </a:t>
            </a:r>
            <a:r>
              <a:rPr lang="en-US" altLang="ja-JP" sz="1600" b="1" dirty="0">
                <a:solidFill>
                  <a:srgbClr val="FFFFFF"/>
                </a:solidFill>
                <a:latin typeface="UD デジタル 教科書体 NP-R" panose="02020400000000000000" pitchFamily="18" charset="-128"/>
                <a:ea typeface="UD デジタル 教科書体 NP-R" panose="02020400000000000000" pitchFamily="18" charset="-128"/>
              </a:rPr>
              <a:t>nougyouseisaku@city.shizuoka.lg.jp</a:t>
            </a:r>
          </a:p>
        </p:txBody>
      </p:sp>
      <p:sp>
        <p:nvSpPr>
          <p:cNvPr id="12" name="テキスト ボックス 11"/>
          <p:cNvSpPr txBox="1"/>
          <p:nvPr/>
        </p:nvSpPr>
        <p:spPr>
          <a:xfrm>
            <a:off x="402810" y="9083675"/>
            <a:ext cx="5383027" cy="1477328"/>
          </a:xfrm>
          <a:prstGeom prst="rect">
            <a:avLst/>
          </a:prstGeom>
          <a:noFill/>
        </p:spPr>
        <p:txBody>
          <a:bodyPr wrap="square" rtlCol="0">
            <a:spAutoFit/>
          </a:bodyPr>
          <a:lstStyle/>
          <a:p>
            <a:pPr>
              <a:lnSpc>
                <a:spcPct val="100000"/>
              </a:lnSpc>
            </a:pPr>
            <a:r>
              <a:rPr lang="en-US" altLang="ja-JP" sz="1400" b="1" dirty="0">
                <a:latin typeface="UD デジタル 教科書体 NP-R" panose="02020400000000000000" pitchFamily="18" charset="-128"/>
                <a:ea typeface="UD デジタル 教科書体 NP-R" panose="02020400000000000000" pitchFamily="18" charset="-128"/>
              </a:rPr>
              <a:t>【</a:t>
            </a:r>
            <a:r>
              <a:rPr lang="ja-JP" altLang="en-US" sz="1400" b="1" dirty="0">
                <a:latin typeface="UD デジタル 教科書体 NP-R" panose="02020400000000000000" pitchFamily="18" charset="-128"/>
                <a:ea typeface="UD デジタル 教科書体 NP-R" panose="02020400000000000000" pitchFamily="18" charset="-128"/>
              </a:rPr>
              <a:t>事業コーディネーター</a:t>
            </a:r>
            <a:r>
              <a:rPr lang="en-US" altLang="ja-JP" sz="1400" b="1" dirty="0">
                <a:latin typeface="UD デジタル 教科書体 NP-R" panose="02020400000000000000" pitchFamily="18" charset="-128"/>
                <a:ea typeface="UD デジタル 教科書体 NP-R" panose="02020400000000000000" pitchFamily="18" charset="-128"/>
              </a:rPr>
              <a:t>】</a:t>
            </a:r>
          </a:p>
          <a:p>
            <a:pPr>
              <a:lnSpc>
                <a:spcPct val="100000"/>
              </a:lnSpc>
            </a:pPr>
            <a:r>
              <a:rPr lang="ja-JP" altLang="en-US" sz="1200" dirty="0">
                <a:latin typeface="UD デジタル 教科書体 NP-R" panose="02020400000000000000" pitchFamily="18" charset="-128"/>
                <a:ea typeface="UD デジタル 教科書体 NP-R" panose="02020400000000000000" pitchFamily="18" charset="-128"/>
              </a:rPr>
              <a:t>  〒</a:t>
            </a:r>
            <a:r>
              <a:rPr lang="en-US" altLang="ja-JP" sz="1200" dirty="0">
                <a:latin typeface="UD デジタル 教科書体 NP-R" panose="02020400000000000000" pitchFamily="18" charset="-128"/>
                <a:ea typeface="UD デジタル 教科書体 NP-R" panose="02020400000000000000" pitchFamily="18" charset="-128"/>
              </a:rPr>
              <a:t>421-1212</a:t>
            </a:r>
            <a:r>
              <a:rPr lang="ja-JP" altLang="en-US" sz="1200" dirty="0">
                <a:latin typeface="UD デジタル 教科書体 NP-R" panose="02020400000000000000" pitchFamily="18" charset="-128"/>
                <a:ea typeface="UD デジタル 教科書体 NP-R" panose="02020400000000000000" pitchFamily="18" charset="-128"/>
              </a:rPr>
              <a:t>　静岡県静岡市葵区千代２丁目</a:t>
            </a:r>
            <a:r>
              <a:rPr lang="en-US" altLang="ja-JP" sz="1200" dirty="0">
                <a:latin typeface="UD デジタル 教科書体 NP-R" panose="02020400000000000000" pitchFamily="18" charset="-128"/>
                <a:ea typeface="UD デジタル 教科書体 NP-R" panose="02020400000000000000" pitchFamily="18" charset="-128"/>
              </a:rPr>
              <a:t>14‐9</a:t>
            </a:r>
          </a:p>
          <a:p>
            <a:pPr>
              <a:lnSpc>
                <a:spcPct val="100000"/>
              </a:lnSpc>
            </a:pPr>
            <a:r>
              <a:rPr lang="ja-JP" altLang="en-US" sz="1200" dirty="0">
                <a:latin typeface="UD デジタル 教科書体 NP-R" panose="02020400000000000000" pitchFamily="18" charset="-128"/>
                <a:ea typeface="UD デジタル 教科書体 NP-R" panose="02020400000000000000" pitchFamily="18" charset="-128"/>
              </a:rPr>
              <a:t>  アグリ・プロモーション　  担当：後藤</a:t>
            </a:r>
            <a:r>
              <a:rPr lang="ja-JP" altLang="en-US" sz="1200" b="1" spc="9" dirty="0">
                <a:latin typeface="UD デジタル 教科書体 NP-R" panose="02020400000000000000" pitchFamily="18" charset="-128"/>
                <a:ea typeface="UD デジタル 教科書体 NP-R" panose="02020400000000000000" pitchFamily="18" charset="-128"/>
                <a:cs typeface="AXIS Std B"/>
              </a:rPr>
              <a:t>／</a:t>
            </a:r>
            <a:r>
              <a:rPr lang="ja-JP" altLang="en-US" sz="1200" spc="9" dirty="0">
                <a:latin typeface="UD デジタル 教科書体 NP-R" panose="02020400000000000000" pitchFamily="18" charset="-128"/>
                <a:ea typeface="UD デジタル 教科書体 NP-R" panose="02020400000000000000" pitchFamily="18" charset="-128"/>
                <a:cs typeface="AXIS Std B"/>
              </a:rPr>
              <a:t>天野</a:t>
            </a:r>
            <a:endParaRPr lang="en-US" altLang="ja-JP" sz="1200" spc="9" dirty="0">
              <a:latin typeface="UD デジタル 教科書体 NP-R" panose="02020400000000000000" pitchFamily="18" charset="-128"/>
              <a:ea typeface="UD デジタル 教科書体 NP-R" panose="02020400000000000000" pitchFamily="18" charset="-128"/>
              <a:cs typeface="AXIS Std B"/>
            </a:endParaRPr>
          </a:p>
          <a:p>
            <a:pPr>
              <a:lnSpc>
                <a:spcPct val="100000"/>
              </a:lnSpc>
            </a:pPr>
            <a:endParaRPr lang="en-US" altLang="ja-JP" sz="1050" b="1" spc="9" dirty="0">
              <a:latin typeface="UD デジタル 教科書体 NP-R" panose="02020400000000000000" pitchFamily="18" charset="-128"/>
              <a:ea typeface="UD デジタル 教科書体 NP-R" panose="02020400000000000000" pitchFamily="18" charset="-128"/>
              <a:cs typeface="AXIS Std B"/>
            </a:endParaRPr>
          </a:p>
          <a:p>
            <a:pPr>
              <a:lnSpc>
                <a:spcPct val="100000"/>
              </a:lnSpc>
            </a:pPr>
            <a:r>
              <a:rPr lang="en-US" altLang="ja-JP" sz="1400" b="1" spc="9" dirty="0">
                <a:latin typeface="UD デジタル 教科書体 NP-R" panose="02020400000000000000" pitchFamily="18" charset="-128"/>
                <a:ea typeface="UD デジタル 教科書体 NP-R" panose="02020400000000000000" pitchFamily="18" charset="-128"/>
                <a:cs typeface="AXIS Std B"/>
              </a:rPr>
              <a:t>【</a:t>
            </a:r>
            <a:r>
              <a:rPr lang="ja-JP" altLang="en-US" sz="1400" b="1" spc="9" dirty="0">
                <a:latin typeface="UD デジタル 教科書体 NP-R" panose="02020400000000000000" pitchFamily="18" charset="-128"/>
                <a:ea typeface="UD デジタル 教科書体 NP-R" panose="02020400000000000000" pitchFamily="18" charset="-128"/>
                <a:cs typeface="AXIS Std B"/>
              </a:rPr>
              <a:t>事業内容やお申込みに関するお問合せ</a:t>
            </a:r>
            <a:r>
              <a:rPr lang="en-US" altLang="ja-JP" sz="1400" b="1" spc="9" dirty="0">
                <a:latin typeface="UD デジタル 教科書体 NP-R" panose="02020400000000000000" pitchFamily="18" charset="-128"/>
                <a:ea typeface="UD デジタル 教科書体 NP-R" panose="02020400000000000000" pitchFamily="18" charset="-128"/>
                <a:cs typeface="AXIS Std B"/>
              </a:rPr>
              <a:t>】</a:t>
            </a:r>
          </a:p>
          <a:p>
            <a:pPr>
              <a:lnSpc>
                <a:spcPct val="100000"/>
              </a:lnSpc>
            </a:pPr>
            <a:r>
              <a:rPr lang="ja-JP" altLang="en-US" sz="1200" spc="9" dirty="0">
                <a:latin typeface="UD デジタル 教科書体 NP-R" panose="02020400000000000000" pitchFamily="18" charset="-128"/>
                <a:ea typeface="UD デジタル 教科書体 NP-R" panose="02020400000000000000" pitchFamily="18" charset="-128"/>
                <a:cs typeface="AXIS Std B"/>
              </a:rPr>
              <a:t>　静岡市農業政策課　</a:t>
            </a:r>
            <a:endParaRPr lang="en-US" altLang="ja-JP" sz="1200" spc="9" dirty="0">
              <a:latin typeface="UD デジタル 教科書体 NP-R" panose="02020400000000000000" pitchFamily="18" charset="-128"/>
              <a:ea typeface="UD デジタル 教科書体 NP-R" panose="02020400000000000000" pitchFamily="18" charset="-128"/>
              <a:cs typeface="AXIS Std B"/>
            </a:endParaRPr>
          </a:p>
          <a:p>
            <a:pPr>
              <a:lnSpc>
                <a:spcPct val="100000"/>
              </a:lnSpc>
            </a:pPr>
            <a:r>
              <a:rPr lang="ja-JP" altLang="en-US" sz="1200" spc="9" dirty="0">
                <a:latin typeface="UD デジタル 教科書体 NP-R" panose="02020400000000000000" pitchFamily="18" charset="-128"/>
                <a:ea typeface="UD デジタル 教科書体 NP-R" panose="02020400000000000000" pitchFamily="18" charset="-128"/>
                <a:cs typeface="AXIS Std B"/>
              </a:rPr>
              <a:t>　お茶のまち推進係　担当：鳴嶋</a:t>
            </a:r>
            <a:r>
              <a:rPr lang="ja-JP" altLang="en-US" sz="1200" b="1" spc="9" dirty="0">
                <a:latin typeface="UD デジタル 教科書体 NP-R" panose="02020400000000000000" pitchFamily="18" charset="-128"/>
                <a:ea typeface="UD デジタル 教科書体 NP-R" panose="02020400000000000000" pitchFamily="18" charset="-128"/>
                <a:cs typeface="AXIS Std B"/>
              </a:rPr>
              <a:t>（電話：</a:t>
            </a:r>
            <a:r>
              <a:rPr lang="en-US" altLang="ja-JP" sz="1200" b="1" spc="9" dirty="0" smtClean="0">
                <a:latin typeface="UD デジタル 教科書体 NP-R" panose="02020400000000000000" pitchFamily="18" charset="-128"/>
                <a:ea typeface="UD デジタル 教科書体 NP-R" panose="02020400000000000000" pitchFamily="18" charset="-128"/>
                <a:cs typeface="AXIS Std B"/>
              </a:rPr>
              <a:t>054-354-2089</a:t>
            </a:r>
            <a:r>
              <a:rPr lang="ja-JP" altLang="en-US" sz="1200" b="1" spc="9" dirty="0" smtClean="0">
                <a:latin typeface="UD デジタル 教科書体 NP-R" panose="02020400000000000000" pitchFamily="18" charset="-128"/>
                <a:ea typeface="UD デジタル 教科書体 NP-R" panose="02020400000000000000" pitchFamily="18" charset="-128"/>
                <a:cs typeface="AXIS Std B"/>
              </a:rPr>
              <a:t>）</a:t>
            </a:r>
            <a:endParaRPr lang="en-US" altLang="ja-JP" sz="1200" b="1" spc="9" dirty="0">
              <a:latin typeface="UD デジタル 教科書体 NP-R" panose="02020400000000000000" pitchFamily="18" charset="-128"/>
              <a:ea typeface="UD デジタル 教科書体 NP-R" panose="02020400000000000000" pitchFamily="18" charset="-128"/>
              <a:cs typeface="AXIS Std B"/>
            </a:endParaRPr>
          </a:p>
        </p:txBody>
      </p:sp>
      <p:sp>
        <p:nvSpPr>
          <p:cNvPr id="45" name="正方形/長方形 44">
            <a:extLst>
              <a:ext uri="{FF2B5EF4-FFF2-40B4-BE49-F238E27FC236}">
                <a16:creationId xmlns:a16="http://schemas.microsoft.com/office/drawing/2014/main" id="{F69A1AD6-DA5B-4975-A164-141ABAEDC593}"/>
              </a:ext>
            </a:extLst>
          </p:cNvPr>
          <p:cNvSpPr/>
          <p:nvPr/>
        </p:nvSpPr>
        <p:spPr>
          <a:xfrm>
            <a:off x="-7589" y="-37882"/>
            <a:ext cx="7571677" cy="793033"/>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36395" y="225365"/>
            <a:ext cx="4700239" cy="400110"/>
          </a:xfrm>
          <a:prstGeom prst="rect">
            <a:avLst/>
          </a:prstGeom>
          <a:solidFill>
            <a:srgbClr val="FFFFFF"/>
          </a:solidFill>
          <a:ln w="25400" cmpd="thickThin">
            <a:noFill/>
          </a:ln>
        </p:spPr>
        <p:txBody>
          <a:bodyPr wrap="square" rtlCol="0">
            <a:spAutoFit/>
          </a:bodyPr>
          <a:lstStyle/>
          <a:p>
            <a:pPr algn="ctr"/>
            <a:r>
              <a:rPr lang="ja-JP" altLang="en-US" sz="2000" b="1" dirty="0">
                <a:latin typeface="UD デジタル 教科書体 NP-R" panose="02020400000000000000" pitchFamily="18" charset="-128"/>
                <a:ea typeface="UD デジタル 教科書体 NP-R" panose="02020400000000000000" pitchFamily="18" charset="-128"/>
              </a:rPr>
              <a:t>ビジネスマッチング事業　参加申込書</a:t>
            </a:r>
          </a:p>
        </p:txBody>
      </p:sp>
      <p:sp>
        <p:nvSpPr>
          <p:cNvPr id="18" name="正方形/長方形 17"/>
          <p:cNvSpPr/>
          <p:nvPr/>
        </p:nvSpPr>
        <p:spPr>
          <a:xfrm>
            <a:off x="5073650" y="225365"/>
            <a:ext cx="2249334" cy="400110"/>
          </a:xfrm>
          <a:prstGeom prst="rect">
            <a:avLst/>
          </a:prstGeom>
          <a:solidFill>
            <a:srgbClr val="FFFFFF"/>
          </a:solidFill>
          <a:ln w="25400" cmpd="thinThick">
            <a:solidFill>
              <a:srgbClr val="FF0000"/>
            </a:solidFill>
          </a:ln>
        </p:spPr>
        <p:txBody>
          <a:bodyPr wrap="none">
            <a:spAutoFit/>
          </a:bodyPr>
          <a:lstStyle/>
          <a:p>
            <a:r>
              <a:rPr lang="ja-JP" altLang="en-US" sz="2000" b="1" dirty="0">
                <a:solidFill>
                  <a:srgbClr val="FF0000"/>
                </a:solidFill>
                <a:latin typeface="UD デジタル 教科書体 NP-R" panose="02020400000000000000" pitchFamily="18" charset="-128"/>
                <a:ea typeface="UD デジタル 教科書体 NP-R" panose="02020400000000000000" pitchFamily="18" charset="-128"/>
              </a:rPr>
              <a:t>締切：</a:t>
            </a:r>
            <a:r>
              <a:rPr lang="en-US" altLang="ja-JP" sz="2000" b="1" dirty="0">
                <a:solidFill>
                  <a:srgbClr val="FF0000"/>
                </a:solidFill>
                <a:latin typeface="UD デジタル 教科書体 NP-R" panose="02020400000000000000" pitchFamily="18" charset="-128"/>
                <a:ea typeface="UD デジタル 教科書体 NP-R" panose="02020400000000000000" pitchFamily="18" charset="-128"/>
              </a:rPr>
              <a:t>11/10(</a:t>
            </a:r>
            <a:r>
              <a:rPr lang="ja-JP" altLang="en-US" sz="2000" b="1" dirty="0">
                <a:solidFill>
                  <a:srgbClr val="FF0000"/>
                </a:solidFill>
                <a:latin typeface="UD デジタル 教科書体 NP-R" panose="02020400000000000000" pitchFamily="18" charset="-128"/>
                <a:ea typeface="UD デジタル 教科書体 NP-R" panose="02020400000000000000" pitchFamily="18" charset="-128"/>
              </a:rPr>
              <a:t>水</a:t>
            </a:r>
            <a:r>
              <a:rPr lang="en-US" altLang="ja-JP" sz="2000" b="1" dirty="0">
                <a:solidFill>
                  <a:srgbClr val="FF0000"/>
                </a:solidFill>
                <a:latin typeface="UD デジタル 教科書体 NP-R" panose="02020400000000000000" pitchFamily="18" charset="-128"/>
                <a:ea typeface="UD デジタル 教科書体 NP-R" panose="02020400000000000000" pitchFamily="18" charset="-128"/>
              </a:rPr>
              <a:t>)</a:t>
            </a:r>
            <a:endParaRPr lang="ja-JP" altLang="en-US" sz="2000" dirty="0">
              <a:latin typeface="UD デジタル 教科書体 NP-R" panose="02020400000000000000" pitchFamily="18" charset="-128"/>
              <a:ea typeface="UD デジタル 教科書体 NP-R" panose="02020400000000000000" pitchFamily="18" charset="-128"/>
            </a:endParaRPr>
          </a:p>
        </p:txBody>
      </p:sp>
      <p:sp>
        <p:nvSpPr>
          <p:cNvPr id="49" name="テキスト ボックス 48">
            <a:extLst>
              <a:ext uri="{FF2B5EF4-FFF2-40B4-BE49-F238E27FC236}">
                <a16:creationId xmlns:a16="http://schemas.microsoft.com/office/drawing/2014/main" id="{9542182B-3ACD-4824-99E6-9AC78F40C6ED}"/>
              </a:ext>
            </a:extLst>
          </p:cNvPr>
          <p:cNvSpPr txBox="1"/>
          <p:nvPr/>
        </p:nvSpPr>
        <p:spPr>
          <a:xfrm>
            <a:off x="225041" y="3908110"/>
            <a:ext cx="405293" cy="1015663"/>
          </a:xfrm>
          <a:prstGeom prst="rect">
            <a:avLst/>
          </a:prstGeom>
          <a:noFill/>
        </p:spPr>
        <p:txBody>
          <a:bodyPr wrap="square" rtlCol="0">
            <a:spAutoFit/>
          </a:bodyPr>
          <a:lstStyle/>
          <a:p>
            <a:pPr algn="ctr"/>
            <a:r>
              <a:rPr lang="ja-JP" altLang="en-US" sz="1200" b="1" dirty="0">
                <a:latin typeface="UD デジタル 教科書体 NP-R" panose="02020400000000000000" pitchFamily="18" charset="-128"/>
                <a:ea typeface="UD デジタル 教科書体 NP-R" panose="02020400000000000000" pitchFamily="18" charset="-128"/>
              </a:rPr>
              <a:t>参加</a:t>
            </a:r>
            <a:r>
              <a:rPr kumimoji="1" lang="ja-JP" altLang="en-US" sz="1200" b="1" dirty="0">
                <a:latin typeface="UD デジタル 教科書体 NP-R" panose="02020400000000000000" pitchFamily="18" charset="-128"/>
                <a:ea typeface="UD デジタル 教科書体 NP-R" panose="02020400000000000000" pitchFamily="18" charset="-128"/>
              </a:rPr>
              <a:t>申込書</a:t>
            </a:r>
          </a:p>
        </p:txBody>
      </p:sp>
      <p:sp>
        <p:nvSpPr>
          <p:cNvPr id="19" name="テキスト ボックス 18">
            <a:extLst>
              <a:ext uri="{FF2B5EF4-FFF2-40B4-BE49-F238E27FC236}">
                <a16:creationId xmlns:a16="http://schemas.microsoft.com/office/drawing/2014/main" id="{7FE41526-1CD3-4F99-96B2-309ADF2A0B54}"/>
              </a:ext>
            </a:extLst>
          </p:cNvPr>
          <p:cNvSpPr txBox="1"/>
          <p:nvPr/>
        </p:nvSpPr>
        <p:spPr>
          <a:xfrm>
            <a:off x="367049" y="2675434"/>
            <a:ext cx="6708758" cy="769441"/>
          </a:xfrm>
          <a:prstGeom prst="rect">
            <a:avLst/>
          </a:prstGeom>
          <a:noFill/>
        </p:spPr>
        <p:txBody>
          <a:bodyPr wrap="square">
            <a:spAutoFit/>
          </a:bodyPr>
          <a:lstStyle/>
          <a:p>
            <a:r>
              <a:rPr lang="ja-JP" altLang="en-US" sz="1100" dirty="0">
                <a:solidFill>
                  <a:srgbClr val="FF0000"/>
                </a:solidFill>
                <a:latin typeface="UD デジタル 教科書体 NP-R" panose="02020400000000000000" pitchFamily="18" charset="-128"/>
                <a:ea typeface="UD デジタル 教科書体 NP-R" panose="02020400000000000000" pitchFamily="18" charset="-128"/>
              </a:rPr>
              <a:t>注１：「いい日になりますように」のブランド名で商品化して、茶製造者として関わっていただきます。</a:t>
            </a:r>
            <a:endParaRPr lang="en-US" altLang="ja-JP" sz="1100" dirty="0">
              <a:solidFill>
                <a:srgbClr val="FF0000"/>
              </a:solidFill>
              <a:latin typeface="UD デジタル 教科書体 NP-R" panose="02020400000000000000" pitchFamily="18" charset="-128"/>
              <a:ea typeface="UD デジタル 教科書体 NP-R" panose="02020400000000000000" pitchFamily="18" charset="-128"/>
            </a:endParaRPr>
          </a:p>
          <a:p>
            <a:r>
              <a:rPr lang="ja-JP" altLang="en-US" sz="1100" dirty="0">
                <a:solidFill>
                  <a:srgbClr val="FF0000"/>
                </a:solidFill>
                <a:latin typeface="UD デジタル 教科書体 NP-R" panose="02020400000000000000" pitchFamily="18" charset="-128"/>
                <a:ea typeface="UD デジタル 教科書体 NP-R" panose="02020400000000000000" pitchFamily="18" charset="-128"/>
              </a:rPr>
              <a:t>　　　なお、</a:t>
            </a:r>
            <a:r>
              <a:rPr lang="en-US" altLang="ja-JP" sz="1100" dirty="0">
                <a:solidFill>
                  <a:srgbClr val="FF0000"/>
                </a:solidFill>
                <a:latin typeface="UD デジタル 教科書体 NP-R" panose="02020400000000000000" pitchFamily="18" charset="-128"/>
                <a:ea typeface="UD デジタル 教科書体 NP-R" panose="02020400000000000000" pitchFamily="18" charset="-128"/>
              </a:rPr>
              <a:t>OEM</a:t>
            </a:r>
            <a:r>
              <a:rPr lang="ja-JP" altLang="en-US" sz="1100" dirty="0">
                <a:solidFill>
                  <a:srgbClr val="FF0000"/>
                </a:solidFill>
                <a:latin typeface="UD デジタル 教科書体 NP-R" panose="02020400000000000000" pitchFamily="18" charset="-128"/>
                <a:ea typeface="UD デジタル 教科書体 NP-R" panose="02020400000000000000" pitchFamily="18" charset="-128"/>
              </a:rPr>
              <a:t>契約は自販実績があり窒素充填や食品表示ラベル作成を含めた対応が必須となります。</a:t>
            </a:r>
            <a:endParaRPr lang="en-US" altLang="ja-JP" sz="1100" dirty="0">
              <a:solidFill>
                <a:srgbClr val="FF0000"/>
              </a:solidFill>
              <a:latin typeface="UD デジタル 教科書体 NP-R" panose="02020400000000000000" pitchFamily="18" charset="-128"/>
              <a:ea typeface="UD デジタル 教科書体 NP-R" panose="02020400000000000000" pitchFamily="18" charset="-128"/>
            </a:endParaRPr>
          </a:p>
          <a:p>
            <a:r>
              <a:rPr lang="ja-JP" altLang="en-US" sz="1100" dirty="0">
                <a:solidFill>
                  <a:srgbClr val="FF0000"/>
                </a:solidFill>
                <a:latin typeface="UD デジタル 教科書体 NP-R" panose="02020400000000000000" pitchFamily="18" charset="-128"/>
                <a:ea typeface="UD デジタル 教科書体 NP-R" panose="02020400000000000000" pitchFamily="18" charset="-128"/>
              </a:rPr>
              <a:t>注２：情報シートには、栽培内容等の基本情報に加えて、自分たちの売りや強み、夢</a:t>
            </a:r>
            <a:r>
              <a:rPr lang="en-US" altLang="ja-JP" sz="1100" dirty="0">
                <a:solidFill>
                  <a:srgbClr val="FF0000"/>
                </a:solidFill>
                <a:latin typeface="UD デジタル 教科書体 NP-R" panose="02020400000000000000" pitchFamily="18" charset="-128"/>
                <a:ea typeface="UD デジタル 教科書体 NP-R" panose="02020400000000000000" pitchFamily="18" charset="-128"/>
              </a:rPr>
              <a:t>(</a:t>
            </a:r>
            <a:r>
              <a:rPr lang="ja-JP" altLang="en-US" sz="1100" dirty="0">
                <a:solidFill>
                  <a:srgbClr val="FF0000"/>
                </a:solidFill>
                <a:latin typeface="UD デジタル 教科書体 NP-R" panose="02020400000000000000" pitchFamily="18" charset="-128"/>
                <a:ea typeface="UD デジタル 教科書体 NP-R" panose="02020400000000000000" pitchFamily="18" charset="-128"/>
              </a:rPr>
              <a:t>やりたいこと）　</a:t>
            </a:r>
            <a:r>
              <a:rPr lang="en-US" altLang="ja-JP" sz="1100" dirty="0">
                <a:solidFill>
                  <a:srgbClr val="FF0000"/>
                </a:solidFill>
                <a:latin typeface="UD デジタル 教科書体 NP-R" panose="02020400000000000000" pitchFamily="18" charset="-128"/>
                <a:ea typeface="UD デジタル 教科書体 NP-R" panose="02020400000000000000" pitchFamily="18" charset="-128"/>
              </a:rPr>
              <a:t/>
            </a:r>
            <a:br>
              <a:rPr lang="en-US" altLang="ja-JP" sz="1100" dirty="0">
                <a:solidFill>
                  <a:srgbClr val="FF0000"/>
                </a:solidFill>
                <a:latin typeface="UD デジタル 教科書体 NP-R" panose="02020400000000000000" pitchFamily="18" charset="-128"/>
                <a:ea typeface="UD デジタル 教科書体 NP-R" panose="02020400000000000000" pitchFamily="18" charset="-128"/>
              </a:rPr>
            </a:br>
            <a:r>
              <a:rPr lang="ja-JP" altLang="en-US" sz="1100" dirty="0">
                <a:solidFill>
                  <a:srgbClr val="FF0000"/>
                </a:solidFill>
                <a:latin typeface="UD デジタル 教科書体 NP-R" panose="02020400000000000000" pitchFamily="18" charset="-128"/>
                <a:ea typeface="UD デジタル 教科書体 NP-R" panose="02020400000000000000" pitchFamily="18" charset="-128"/>
              </a:rPr>
              <a:t>　　　や悩み（事業の課題）、</a:t>
            </a:r>
            <a:r>
              <a:rPr lang="en-US" altLang="ja-JP" sz="1100" dirty="0">
                <a:solidFill>
                  <a:srgbClr val="FF0000"/>
                </a:solidFill>
                <a:latin typeface="UD デジタル 教科書体 NP-R" panose="02020400000000000000" pitchFamily="18" charset="-128"/>
                <a:ea typeface="UD デジタル 教科書体 NP-R" panose="02020400000000000000" pitchFamily="18" charset="-128"/>
              </a:rPr>
              <a:t>SDGs</a:t>
            </a:r>
            <a:r>
              <a:rPr lang="ja-JP" altLang="en-US" sz="1100" dirty="0">
                <a:solidFill>
                  <a:srgbClr val="FF0000"/>
                </a:solidFill>
                <a:latin typeface="UD デジタル 教科書体 NP-R" panose="02020400000000000000" pitchFamily="18" charset="-128"/>
                <a:ea typeface="UD デジタル 教科書体 NP-R" panose="02020400000000000000" pitchFamily="18" charset="-128"/>
              </a:rPr>
              <a:t>取組、過去のチャレンジ等も記載いただきます。</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1693</TotalTime>
  <Words>1060</Words>
  <Application>Microsoft Office PowerPoint</Application>
  <PresentationFormat>ユーザー設定</PresentationFormat>
  <Paragraphs>86</Paragraphs>
  <Slides>2</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Aharoni</vt:lpstr>
      <vt:lpstr>AXIS Std B</vt:lpstr>
      <vt:lpstr>Malgun Gothic</vt:lpstr>
      <vt:lpstr>Microsoft JhengHei</vt:lpstr>
      <vt:lpstr>ＭＳ Ｐゴシック</vt:lpstr>
      <vt:lpstr>PMingLiU</vt:lpstr>
      <vt:lpstr>UD デジタル 教科書体 NP-R</vt:lpstr>
      <vt:lpstr>游ゴシック</vt:lpstr>
      <vt:lpstr>Arial</vt:lpstr>
      <vt:lpstr>Calibri</vt:lpstr>
      <vt:lpstr>Office Theme</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katsumata@dream.bbexcite.jp</dc:creator>
  <cp:lastModifiedBy>Administrator</cp:lastModifiedBy>
  <cp:revision>179</cp:revision>
  <cp:lastPrinted>2021-10-14T23:46:13Z</cp:lastPrinted>
  <dcterms:created xsi:type="dcterms:W3CDTF">2020-07-26T05:03:00Z</dcterms:created>
  <dcterms:modified xsi:type="dcterms:W3CDTF">2021-10-15T05:54:13Z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2020-01-29T00:00:00Z</vt:filetime>
  </property>
  <property fmtid="{D5CDD505-2E9C-101B-9397-08002B2CF9AE}" pid="3" name="Creator">
    <vt:lpwstr>Microsoft® Office PowerPoint® 2007</vt:lpwstr>
  </property>
  <property fmtid="{D5CDD505-2E9C-101B-9397-08002B2CF9AE}" pid="4" name="LastSaved">
    <vt:filetime>2020-07-26T00:00:00Z</vt:filetime>
  </property>
  <property fmtid="{D5CDD505-2E9C-101B-9397-08002B2CF9AE}" pid="5" name="KSOProductBuildVer">
    <vt:lpwstr>1041-10.8.0.5773</vt:lpwstr>
  </property>
</Properties>
</file>